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87" r:id="rId2"/>
    <p:sldId id="256" r:id="rId3"/>
    <p:sldId id="312" r:id="rId4"/>
    <p:sldId id="257" r:id="rId5"/>
    <p:sldId id="258" r:id="rId6"/>
    <p:sldId id="259" r:id="rId7"/>
    <p:sldId id="260" r:id="rId8"/>
    <p:sldId id="262" r:id="rId9"/>
    <p:sldId id="292" r:id="rId10"/>
    <p:sldId id="297" r:id="rId11"/>
    <p:sldId id="298" r:id="rId12"/>
    <p:sldId id="261" r:id="rId13"/>
    <p:sldId id="264" r:id="rId14"/>
    <p:sldId id="265" r:id="rId15"/>
    <p:sldId id="266" r:id="rId16"/>
    <p:sldId id="305" r:id="rId17"/>
    <p:sldId id="306" r:id="rId18"/>
    <p:sldId id="267" r:id="rId19"/>
    <p:sldId id="268" r:id="rId20"/>
    <p:sldId id="269" r:id="rId21"/>
    <p:sldId id="311" r:id="rId22"/>
    <p:sldId id="270" r:id="rId23"/>
    <p:sldId id="271" r:id="rId24"/>
    <p:sldId id="291" r:id="rId25"/>
    <p:sldId id="272" r:id="rId26"/>
    <p:sldId id="290"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8" r:id="rId42"/>
  </p:sldIdLst>
  <p:sldSz cx="9144000" cy="6858000" type="letter"/>
  <p:notesSz cx="9388475" cy="7102475"/>
  <p:custDataLst>
    <p:tags r:id="rId44"/>
  </p:custDataLst>
  <p:defaultTextStyle>
    <a:defPPr>
      <a:defRPr lang="en-US"/>
    </a:defPPr>
    <a:lvl1pPr algn="l" rtl="0" fontAlgn="base">
      <a:spcBef>
        <a:spcPct val="0"/>
      </a:spcBef>
      <a:spcAft>
        <a:spcPct val="0"/>
      </a:spcAft>
      <a:defRPr sz="2900" b="1" kern="1200">
        <a:solidFill>
          <a:schemeClr val="tx1"/>
        </a:solidFill>
        <a:latin typeface="Arial" charset="0"/>
        <a:ea typeface="+mn-ea"/>
        <a:cs typeface="+mn-cs"/>
      </a:defRPr>
    </a:lvl1pPr>
    <a:lvl2pPr marL="457109" algn="l" rtl="0" fontAlgn="base">
      <a:spcBef>
        <a:spcPct val="0"/>
      </a:spcBef>
      <a:spcAft>
        <a:spcPct val="0"/>
      </a:spcAft>
      <a:defRPr sz="2900" b="1" kern="1200">
        <a:solidFill>
          <a:schemeClr val="tx1"/>
        </a:solidFill>
        <a:latin typeface="Arial" charset="0"/>
        <a:ea typeface="+mn-ea"/>
        <a:cs typeface="+mn-cs"/>
      </a:defRPr>
    </a:lvl2pPr>
    <a:lvl3pPr marL="914218" algn="l" rtl="0" fontAlgn="base">
      <a:spcBef>
        <a:spcPct val="0"/>
      </a:spcBef>
      <a:spcAft>
        <a:spcPct val="0"/>
      </a:spcAft>
      <a:defRPr sz="2900" b="1" kern="1200">
        <a:solidFill>
          <a:schemeClr val="tx1"/>
        </a:solidFill>
        <a:latin typeface="Arial" charset="0"/>
        <a:ea typeface="+mn-ea"/>
        <a:cs typeface="+mn-cs"/>
      </a:defRPr>
    </a:lvl3pPr>
    <a:lvl4pPr marL="1371327" algn="l" rtl="0" fontAlgn="base">
      <a:spcBef>
        <a:spcPct val="0"/>
      </a:spcBef>
      <a:spcAft>
        <a:spcPct val="0"/>
      </a:spcAft>
      <a:defRPr sz="2900" b="1" kern="1200">
        <a:solidFill>
          <a:schemeClr val="tx1"/>
        </a:solidFill>
        <a:latin typeface="Arial" charset="0"/>
        <a:ea typeface="+mn-ea"/>
        <a:cs typeface="+mn-cs"/>
      </a:defRPr>
    </a:lvl4pPr>
    <a:lvl5pPr marL="1828435" algn="l" rtl="0" fontAlgn="base">
      <a:spcBef>
        <a:spcPct val="0"/>
      </a:spcBef>
      <a:spcAft>
        <a:spcPct val="0"/>
      </a:spcAft>
      <a:defRPr sz="2900" b="1" kern="1200">
        <a:solidFill>
          <a:schemeClr val="tx1"/>
        </a:solidFill>
        <a:latin typeface="Arial" charset="0"/>
        <a:ea typeface="+mn-ea"/>
        <a:cs typeface="+mn-cs"/>
      </a:defRPr>
    </a:lvl5pPr>
    <a:lvl6pPr marL="2285545" algn="l" defTabSz="914218" rtl="0" eaLnBrk="1" latinLnBrk="0" hangingPunct="1">
      <a:defRPr sz="2900" b="1" kern="1200">
        <a:solidFill>
          <a:schemeClr val="tx1"/>
        </a:solidFill>
        <a:latin typeface="Arial" charset="0"/>
        <a:ea typeface="+mn-ea"/>
        <a:cs typeface="+mn-cs"/>
      </a:defRPr>
    </a:lvl6pPr>
    <a:lvl7pPr marL="2742655" algn="l" defTabSz="914218" rtl="0" eaLnBrk="1" latinLnBrk="0" hangingPunct="1">
      <a:defRPr sz="2900" b="1" kern="1200">
        <a:solidFill>
          <a:schemeClr val="tx1"/>
        </a:solidFill>
        <a:latin typeface="Arial" charset="0"/>
        <a:ea typeface="+mn-ea"/>
        <a:cs typeface="+mn-cs"/>
      </a:defRPr>
    </a:lvl7pPr>
    <a:lvl8pPr marL="3199763" algn="l" defTabSz="914218" rtl="0" eaLnBrk="1" latinLnBrk="0" hangingPunct="1">
      <a:defRPr sz="2900" b="1" kern="1200">
        <a:solidFill>
          <a:schemeClr val="tx1"/>
        </a:solidFill>
        <a:latin typeface="Arial" charset="0"/>
        <a:ea typeface="+mn-ea"/>
        <a:cs typeface="+mn-cs"/>
      </a:defRPr>
    </a:lvl8pPr>
    <a:lvl9pPr marL="3656872" algn="l" defTabSz="914218" rtl="0" eaLnBrk="1" latinLnBrk="0" hangingPunct="1">
      <a:defRPr sz="29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3399"/>
    <a:srgbClr val="7AC2C8"/>
    <a:srgbClr val="B0BCEE"/>
    <a:srgbClr val="B0B0E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595" autoAdjust="0"/>
  </p:normalViewPr>
  <p:slideViewPr>
    <p:cSldViewPr>
      <p:cViewPr>
        <p:scale>
          <a:sx n="94" d="100"/>
          <a:sy n="94" d="100"/>
        </p:scale>
        <p:origin x="-894" y="-54"/>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1638" y="-102"/>
      </p:cViewPr>
      <p:guideLst>
        <p:guide orient="horz" pos="2237"/>
        <p:guide pos="295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5124"/>
          </a:xfrm>
          <a:prstGeom prst="rect">
            <a:avLst/>
          </a:prstGeom>
        </p:spPr>
        <p:txBody>
          <a:bodyPr vert="horz" lIns="94229" tIns="47114" rIns="94229" bIns="47114" rtlCol="0"/>
          <a:lstStyle>
            <a:lvl1pPr algn="l">
              <a:defRPr sz="1200"/>
            </a:lvl1pPr>
          </a:lstStyle>
          <a:p>
            <a:r>
              <a:rPr lang="en-US" dirty="0" smtClean="0"/>
              <a:t>The Terrestrial Planets: Earth	</a:t>
            </a:r>
            <a:endParaRPr lang="en-US" dirty="0"/>
          </a:p>
        </p:txBody>
      </p:sp>
      <p:sp>
        <p:nvSpPr>
          <p:cNvPr id="3" name="Date Placeholder 2"/>
          <p:cNvSpPr>
            <a:spLocks noGrp="1"/>
          </p:cNvSpPr>
          <p:nvPr>
            <p:ph type="dt" sz="quarter" idx="1"/>
          </p:nvPr>
        </p:nvSpPr>
        <p:spPr>
          <a:xfrm>
            <a:off x="5317963" y="0"/>
            <a:ext cx="4068339" cy="355124"/>
          </a:xfrm>
          <a:prstGeom prst="rect">
            <a:avLst/>
          </a:prstGeom>
        </p:spPr>
        <p:txBody>
          <a:bodyPr vert="horz" lIns="94229" tIns="47114" rIns="94229" bIns="47114" rtlCol="0"/>
          <a:lstStyle>
            <a:lvl1pPr algn="r">
              <a:defRPr sz="1200"/>
            </a:lvl1pPr>
          </a:lstStyle>
          <a:p>
            <a:r>
              <a:rPr lang="en-US" dirty="0" smtClean="0"/>
              <a:t>12/03/13</a:t>
            </a:r>
          </a:p>
          <a:p>
            <a:endParaRPr lang="en-US" dirty="0"/>
          </a:p>
        </p:txBody>
      </p:sp>
      <p:sp>
        <p:nvSpPr>
          <p:cNvPr id="4" name="Footer Placeholder 3"/>
          <p:cNvSpPr>
            <a:spLocks noGrp="1"/>
          </p:cNvSpPr>
          <p:nvPr>
            <p:ph type="ftr" sz="quarter" idx="2"/>
          </p:nvPr>
        </p:nvSpPr>
        <p:spPr>
          <a:xfrm>
            <a:off x="0" y="6746119"/>
            <a:ext cx="4068339" cy="3551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5124"/>
          </a:xfrm>
          <a:prstGeom prst="rect">
            <a:avLst/>
          </a:prstGeom>
        </p:spPr>
        <p:txBody>
          <a:bodyPr vert="horz" lIns="94229" tIns="47114" rIns="94229" bIns="47114" rtlCol="0" anchor="b"/>
          <a:lstStyle>
            <a:lvl1pPr algn="r">
              <a:defRPr sz="1200"/>
            </a:lvl1pPr>
          </a:lstStyle>
          <a:p>
            <a:fld id="{2867FFA7-B388-4142-849A-474F13ABC870}" type="slidenum">
              <a:rPr lang="en-US" smtClean="0"/>
              <a:t>‹#›</a:t>
            </a:fld>
            <a:endParaRPr lang="en-US"/>
          </a:p>
        </p:txBody>
      </p:sp>
    </p:spTree>
    <p:extLst>
      <p:ext uri="{BB962C8B-B14F-4D97-AF65-F5344CB8AC3E}">
        <p14:creationId xmlns:p14="http://schemas.microsoft.com/office/powerpoint/2010/main" val="11122148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09" indent="0" algn="ctr">
              <a:buNone/>
              <a:defRPr/>
            </a:lvl2pPr>
            <a:lvl3pPr marL="914218" indent="0" algn="ctr">
              <a:buNone/>
              <a:defRPr/>
            </a:lvl3pPr>
            <a:lvl4pPr marL="1371327" indent="0" algn="ctr">
              <a:buNone/>
              <a:defRPr/>
            </a:lvl4pPr>
            <a:lvl5pPr marL="1828435" indent="0" algn="ctr">
              <a:buNone/>
              <a:defRPr/>
            </a:lvl5pPr>
            <a:lvl6pPr marL="2285545" indent="0" algn="ctr">
              <a:buNone/>
              <a:defRPr/>
            </a:lvl6pPr>
            <a:lvl7pPr marL="2742655" indent="0" algn="ctr">
              <a:buNone/>
              <a:defRPr/>
            </a:lvl7pPr>
            <a:lvl8pPr marL="3199763" indent="0" algn="ctr">
              <a:buNone/>
              <a:defRPr/>
            </a:lvl8pPr>
            <a:lvl9pPr marL="365687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789A14B-3217-4A82-AC38-5DE913307BA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E87998-F49A-43A2-B15B-9BFC10D2663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F477D8-FF92-452C-B67A-33FA307AE31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6D8235-0862-4670-B58B-BEB66EA3C5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6"/>
            <a:ext cx="7772400" cy="1500186"/>
          </a:xfrm>
        </p:spPr>
        <p:txBody>
          <a:bodyPr anchor="b"/>
          <a:lstStyle>
            <a:lvl1pPr marL="0" indent="0">
              <a:buNone/>
              <a:defRPr sz="2000"/>
            </a:lvl1pPr>
            <a:lvl2pPr marL="457109" indent="0">
              <a:buNone/>
              <a:defRPr sz="1800"/>
            </a:lvl2pPr>
            <a:lvl3pPr marL="914218" indent="0">
              <a:buNone/>
              <a:defRPr sz="1600"/>
            </a:lvl3pPr>
            <a:lvl4pPr marL="1371327" indent="0">
              <a:buNone/>
              <a:defRPr sz="1300"/>
            </a:lvl4pPr>
            <a:lvl5pPr marL="1828435" indent="0">
              <a:buNone/>
              <a:defRPr sz="1300"/>
            </a:lvl5pPr>
            <a:lvl6pPr marL="2285545" indent="0">
              <a:buNone/>
              <a:defRPr sz="1300"/>
            </a:lvl6pPr>
            <a:lvl7pPr marL="2742655" indent="0">
              <a:buNone/>
              <a:defRPr sz="1300"/>
            </a:lvl7pPr>
            <a:lvl8pPr marL="3199763" indent="0">
              <a:buNone/>
              <a:defRPr sz="1300"/>
            </a:lvl8pPr>
            <a:lvl9pPr marL="3656872" indent="0">
              <a:buNone/>
              <a:defRPr sz="13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54795E-9611-4E4A-827D-E3BAB29303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A5EDED-B199-4EDB-BD9B-7CE5DE50DE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6"/>
            <a:ext cx="4040187" cy="639761"/>
          </a:xfrm>
        </p:spPr>
        <p:txBody>
          <a:bodyPr anchor="b"/>
          <a:lstStyle>
            <a:lvl1pPr marL="0" indent="0">
              <a:buNone/>
              <a:defRPr sz="2300" b="1"/>
            </a:lvl1pPr>
            <a:lvl2pPr marL="457109" indent="0">
              <a:buNone/>
              <a:defRPr sz="2000" b="1"/>
            </a:lvl2pPr>
            <a:lvl3pPr marL="914218" indent="0">
              <a:buNone/>
              <a:defRPr sz="1800" b="1"/>
            </a:lvl3pPr>
            <a:lvl4pPr marL="1371327" indent="0">
              <a:buNone/>
              <a:defRPr sz="1600" b="1"/>
            </a:lvl4pPr>
            <a:lvl5pPr marL="1828435" indent="0">
              <a:buNone/>
              <a:defRPr sz="1600" b="1"/>
            </a:lvl5pPr>
            <a:lvl6pPr marL="2285545" indent="0">
              <a:buNone/>
              <a:defRPr sz="1600" b="1"/>
            </a:lvl6pPr>
            <a:lvl7pPr marL="2742655" indent="0">
              <a:buNone/>
              <a:defRPr sz="1600" b="1"/>
            </a:lvl7pPr>
            <a:lvl8pPr marL="3199763" indent="0">
              <a:buNone/>
              <a:defRPr sz="1600" b="1"/>
            </a:lvl8pPr>
            <a:lvl9pPr marL="36568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7"/>
            <a:ext cx="4040187" cy="3951289"/>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6"/>
            <a:ext cx="4041775" cy="639761"/>
          </a:xfrm>
        </p:spPr>
        <p:txBody>
          <a:bodyPr anchor="b"/>
          <a:lstStyle>
            <a:lvl1pPr marL="0" indent="0">
              <a:buNone/>
              <a:defRPr sz="2300" b="1"/>
            </a:lvl1pPr>
            <a:lvl2pPr marL="457109" indent="0">
              <a:buNone/>
              <a:defRPr sz="2000" b="1"/>
            </a:lvl2pPr>
            <a:lvl3pPr marL="914218" indent="0">
              <a:buNone/>
              <a:defRPr sz="1800" b="1"/>
            </a:lvl3pPr>
            <a:lvl4pPr marL="1371327" indent="0">
              <a:buNone/>
              <a:defRPr sz="1600" b="1"/>
            </a:lvl4pPr>
            <a:lvl5pPr marL="1828435" indent="0">
              <a:buNone/>
              <a:defRPr sz="1600" b="1"/>
            </a:lvl5pPr>
            <a:lvl6pPr marL="2285545" indent="0">
              <a:buNone/>
              <a:defRPr sz="1600" b="1"/>
            </a:lvl6pPr>
            <a:lvl7pPr marL="2742655" indent="0">
              <a:buNone/>
              <a:defRPr sz="1600" b="1"/>
            </a:lvl7pPr>
            <a:lvl8pPr marL="3199763" indent="0">
              <a:buNone/>
              <a:defRPr sz="1600" b="1"/>
            </a:lvl8pPr>
            <a:lvl9pPr marL="36568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041775" cy="3951289"/>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32A30D6-07BF-42BF-824E-81A132E93A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B1ECBB-65D2-4C53-924B-1259603886E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E0127CC-62B4-4289-9B1D-4A6F2C3CF28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300831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4"/>
          </a:xfrm>
        </p:spPr>
        <p:txBody>
          <a:bodyPr/>
          <a:lstStyle>
            <a:lvl1pPr>
              <a:defRPr sz="31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4" cy="4691064"/>
          </a:xfrm>
        </p:spPr>
        <p:txBody>
          <a:bodyPr/>
          <a:lstStyle>
            <a:lvl1pPr marL="0" indent="0">
              <a:buNone/>
              <a:defRPr sz="1300"/>
            </a:lvl1pPr>
            <a:lvl2pPr marL="457109" indent="0">
              <a:buNone/>
              <a:defRPr sz="1300"/>
            </a:lvl2pPr>
            <a:lvl3pPr marL="914218" indent="0">
              <a:buNone/>
              <a:defRPr sz="1100"/>
            </a:lvl3pPr>
            <a:lvl4pPr marL="1371327" indent="0">
              <a:buNone/>
              <a:defRPr sz="1000"/>
            </a:lvl4pPr>
            <a:lvl5pPr marL="1828435" indent="0">
              <a:buNone/>
              <a:defRPr sz="1000"/>
            </a:lvl5pPr>
            <a:lvl6pPr marL="2285545" indent="0">
              <a:buNone/>
              <a:defRPr sz="1000"/>
            </a:lvl6pPr>
            <a:lvl7pPr marL="2742655" indent="0">
              <a:buNone/>
              <a:defRPr sz="1000"/>
            </a:lvl7pPr>
            <a:lvl8pPr marL="3199763" indent="0">
              <a:buNone/>
              <a:defRPr sz="1000"/>
            </a:lvl8pPr>
            <a:lvl9pPr marL="36568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0431C6-2CF2-41FF-B719-AE461D4DAEF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7" y="612776"/>
            <a:ext cx="5486400" cy="4114800"/>
          </a:xfrm>
        </p:spPr>
        <p:txBody>
          <a:bodyPr/>
          <a:lstStyle>
            <a:lvl1pPr marL="0" indent="0">
              <a:buNone/>
              <a:defRPr sz="3100"/>
            </a:lvl1pPr>
            <a:lvl2pPr marL="457109" indent="0">
              <a:buNone/>
              <a:defRPr sz="2900"/>
            </a:lvl2pPr>
            <a:lvl3pPr marL="914218" indent="0">
              <a:buNone/>
              <a:defRPr sz="2300"/>
            </a:lvl3pPr>
            <a:lvl4pPr marL="1371327" indent="0">
              <a:buNone/>
              <a:defRPr sz="2000"/>
            </a:lvl4pPr>
            <a:lvl5pPr marL="1828435" indent="0">
              <a:buNone/>
              <a:defRPr sz="2000"/>
            </a:lvl5pPr>
            <a:lvl6pPr marL="2285545" indent="0">
              <a:buNone/>
              <a:defRPr sz="2000"/>
            </a:lvl6pPr>
            <a:lvl7pPr marL="2742655" indent="0">
              <a:buNone/>
              <a:defRPr sz="2000"/>
            </a:lvl7pPr>
            <a:lvl8pPr marL="3199763" indent="0">
              <a:buNone/>
              <a:defRPr sz="2000"/>
            </a:lvl8pPr>
            <a:lvl9pPr marL="3656872" indent="0">
              <a:buNone/>
              <a:defRPr sz="2000"/>
            </a:lvl9pPr>
          </a:lstStyle>
          <a:p>
            <a:endParaRPr lang="en-US"/>
          </a:p>
        </p:txBody>
      </p:sp>
      <p:sp>
        <p:nvSpPr>
          <p:cNvPr id="4" name="Text Placeholder 3"/>
          <p:cNvSpPr>
            <a:spLocks noGrp="1"/>
          </p:cNvSpPr>
          <p:nvPr>
            <p:ph type="body" sz="half" idx="2"/>
          </p:nvPr>
        </p:nvSpPr>
        <p:spPr>
          <a:xfrm>
            <a:off x="1792287" y="5367339"/>
            <a:ext cx="5486400" cy="804861"/>
          </a:xfrm>
        </p:spPr>
        <p:txBody>
          <a:bodyPr/>
          <a:lstStyle>
            <a:lvl1pPr marL="0" indent="0">
              <a:buNone/>
              <a:defRPr sz="1300"/>
            </a:lvl1pPr>
            <a:lvl2pPr marL="457109" indent="0">
              <a:buNone/>
              <a:defRPr sz="1300"/>
            </a:lvl2pPr>
            <a:lvl3pPr marL="914218" indent="0">
              <a:buNone/>
              <a:defRPr sz="1100"/>
            </a:lvl3pPr>
            <a:lvl4pPr marL="1371327" indent="0">
              <a:buNone/>
              <a:defRPr sz="1000"/>
            </a:lvl4pPr>
            <a:lvl5pPr marL="1828435" indent="0">
              <a:buNone/>
              <a:defRPr sz="1000"/>
            </a:lvl5pPr>
            <a:lvl6pPr marL="2285545" indent="0">
              <a:buNone/>
              <a:defRPr sz="1000"/>
            </a:lvl6pPr>
            <a:lvl7pPr marL="2742655" indent="0">
              <a:buNone/>
              <a:defRPr sz="1000"/>
            </a:lvl7pPr>
            <a:lvl8pPr marL="3199763" indent="0">
              <a:buNone/>
              <a:defRPr sz="1000"/>
            </a:lvl8pPr>
            <a:lvl9pPr marL="3656872"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5D059F-7E9A-4284-8CFA-E6F3F5BF587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22" tIns="45712" rIns="91422" bIns="4571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4"/>
            <a:ext cx="2133600" cy="476250"/>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lvl1pPr>
              <a:defRPr sz="1300" b="0"/>
            </a:lvl1pPr>
          </a:lstStyle>
          <a:p>
            <a:endParaRPr lang="en-US"/>
          </a:p>
        </p:txBody>
      </p:sp>
      <p:sp>
        <p:nvSpPr>
          <p:cNvPr id="1029" name="Rectangle 5"/>
          <p:cNvSpPr>
            <a:spLocks noGrp="1" noChangeArrowheads="1"/>
          </p:cNvSpPr>
          <p:nvPr>
            <p:ph type="ftr" sz="quarter" idx="3"/>
          </p:nvPr>
        </p:nvSpPr>
        <p:spPr bwMode="auto">
          <a:xfrm>
            <a:off x="3124200" y="6245224"/>
            <a:ext cx="2895600" cy="476250"/>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lvl1pPr algn="ctr">
              <a:defRPr sz="1300" b="0"/>
            </a:lvl1pPr>
          </a:lstStyle>
          <a:p>
            <a:endParaRPr lang="en-US"/>
          </a:p>
        </p:txBody>
      </p:sp>
      <p:sp>
        <p:nvSpPr>
          <p:cNvPr id="1030" name="Rectangle 6"/>
          <p:cNvSpPr>
            <a:spLocks noGrp="1" noChangeArrowheads="1"/>
          </p:cNvSpPr>
          <p:nvPr>
            <p:ph type="sldNum" sz="quarter" idx="4"/>
          </p:nvPr>
        </p:nvSpPr>
        <p:spPr bwMode="auto">
          <a:xfrm>
            <a:off x="6553200" y="6245224"/>
            <a:ext cx="2133600" cy="476250"/>
          </a:xfrm>
          <a:prstGeom prst="rect">
            <a:avLst/>
          </a:prstGeom>
          <a:noFill/>
          <a:ln w="9525">
            <a:noFill/>
            <a:miter lim="800000"/>
            <a:headEnd/>
            <a:tailEnd/>
          </a:ln>
          <a:effectLst/>
        </p:spPr>
        <p:txBody>
          <a:bodyPr vert="horz" wrap="square" lIns="91422" tIns="45712" rIns="91422" bIns="45712" numCol="1" anchor="t" anchorCtr="0" compatLnSpc="1">
            <a:prstTxWarp prst="textNoShape">
              <a:avLst/>
            </a:prstTxWarp>
          </a:bodyPr>
          <a:lstStyle>
            <a:lvl1pPr algn="r">
              <a:defRPr sz="1300" b="0"/>
            </a:lvl1pPr>
          </a:lstStyle>
          <a:p>
            <a:fld id="{A9154AB1-3897-4AB1-9EE4-3FE592C56AE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500">
          <a:solidFill>
            <a:schemeClr val="tx2"/>
          </a:solidFill>
          <a:latin typeface="+mj-lt"/>
          <a:ea typeface="+mj-ea"/>
          <a:cs typeface="+mj-cs"/>
        </a:defRPr>
      </a:lvl1pPr>
      <a:lvl2pPr algn="ctr" rtl="0" fontAlgn="base">
        <a:spcBef>
          <a:spcPct val="0"/>
        </a:spcBef>
        <a:spcAft>
          <a:spcPct val="0"/>
        </a:spcAft>
        <a:defRPr sz="4500">
          <a:solidFill>
            <a:schemeClr val="tx2"/>
          </a:solidFill>
          <a:latin typeface="Arial" charset="0"/>
        </a:defRPr>
      </a:lvl2pPr>
      <a:lvl3pPr algn="ctr" rtl="0" fontAlgn="base">
        <a:spcBef>
          <a:spcPct val="0"/>
        </a:spcBef>
        <a:spcAft>
          <a:spcPct val="0"/>
        </a:spcAft>
        <a:defRPr sz="4500">
          <a:solidFill>
            <a:schemeClr val="tx2"/>
          </a:solidFill>
          <a:latin typeface="Arial" charset="0"/>
        </a:defRPr>
      </a:lvl3pPr>
      <a:lvl4pPr algn="ctr" rtl="0" fontAlgn="base">
        <a:spcBef>
          <a:spcPct val="0"/>
        </a:spcBef>
        <a:spcAft>
          <a:spcPct val="0"/>
        </a:spcAft>
        <a:defRPr sz="4500">
          <a:solidFill>
            <a:schemeClr val="tx2"/>
          </a:solidFill>
          <a:latin typeface="Arial" charset="0"/>
        </a:defRPr>
      </a:lvl4pPr>
      <a:lvl5pPr algn="ctr" rtl="0" fontAlgn="base">
        <a:spcBef>
          <a:spcPct val="0"/>
        </a:spcBef>
        <a:spcAft>
          <a:spcPct val="0"/>
        </a:spcAft>
        <a:defRPr sz="4500">
          <a:solidFill>
            <a:schemeClr val="tx2"/>
          </a:solidFill>
          <a:latin typeface="Arial" charset="0"/>
        </a:defRPr>
      </a:lvl5pPr>
      <a:lvl6pPr marL="457109" algn="ctr" rtl="0" fontAlgn="base">
        <a:spcBef>
          <a:spcPct val="0"/>
        </a:spcBef>
        <a:spcAft>
          <a:spcPct val="0"/>
        </a:spcAft>
        <a:defRPr sz="4500">
          <a:solidFill>
            <a:schemeClr val="tx2"/>
          </a:solidFill>
          <a:latin typeface="Arial" charset="0"/>
        </a:defRPr>
      </a:lvl6pPr>
      <a:lvl7pPr marL="914218" algn="ctr" rtl="0" fontAlgn="base">
        <a:spcBef>
          <a:spcPct val="0"/>
        </a:spcBef>
        <a:spcAft>
          <a:spcPct val="0"/>
        </a:spcAft>
        <a:defRPr sz="4500">
          <a:solidFill>
            <a:schemeClr val="tx2"/>
          </a:solidFill>
          <a:latin typeface="Arial" charset="0"/>
        </a:defRPr>
      </a:lvl7pPr>
      <a:lvl8pPr marL="1371327" algn="ctr" rtl="0" fontAlgn="base">
        <a:spcBef>
          <a:spcPct val="0"/>
        </a:spcBef>
        <a:spcAft>
          <a:spcPct val="0"/>
        </a:spcAft>
        <a:defRPr sz="4500">
          <a:solidFill>
            <a:schemeClr val="tx2"/>
          </a:solidFill>
          <a:latin typeface="Arial" charset="0"/>
        </a:defRPr>
      </a:lvl8pPr>
      <a:lvl9pPr marL="1828435" algn="ctr" rtl="0" fontAlgn="base">
        <a:spcBef>
          <a:spcPct val="0"/>
        </a:spcBef>
        <a:spcAft>
          <a:spcPct val="0"/>
        </a:spcAft>
        <a:defRPr sz="4500">
          <a:solidFill>
            <a:schemeClr val="tx2"/>
          </a:solidFill>
          <a:latin typeface="Arial" charset="0"/>
        </a:defRPr>
      </a:lvl9pPr>
    </p:titleStyle>
    <p:bodyStyle>
      <a:lvl1pPr marL="342833" indent="-342833" algn="l" rtl="0" fontAlgn="base">
        <a:spcBef>
          <a:spcPct val="20000"/>
        </a:spcBef>
        <a:spcAft>
          <a:spcPct val="0"/>
        </a:spcAft>
        <a:buChar char="•"/>
        <a:defRPr sz="3100">
          <a:solidFill>
            <a:schemeClr val="tx1"/>
          </a:solidFill>
          <a:latin typeface="+mn-lt"/>
          <a:ea typeface="+mn-ea"/>
          <a:cs typeface="+mn-cs"/>
        </a:defRPr>
      </a:lvl1pPr>
      <a:lvl2pPr marL="742802" indent="-285693" algn="l" rtl="0" fontAlgn="base">
        <a:spcBef>
          <a:spcPct val="20000"/>
        </a:spcBef>
        <a:spcAft>
          <a:spcPct val="0"/>
        </a:spcAft>
        <a:buChar char="–"/>
        <a:defRPr sz="2900">
          <a:solidFill>
            <a:schemeClr val="tx1"/>
          </a:solidFill>
          <a:latin typeface="+mn-lt"/>
        </a:defRPr>
      </a:lvl2pPr>
      <a:lvl3pPr marL="1142772" indent="-228554" algn="l" rtl="0" fontAlgn="base">
        <a:spcBef>
          <a:spcPct val="20000"/>
        </a:spcBef>
        <a:spcAft>
          <a:spcPct val="0"/>
        </a:spcAft>
        <a:buChar char="•"/>
        <a:defRPr sz="2300">
          <a:solidFill>
            <a:schemeClr val="tx1"/>
          </a:solidFill>
          <a:latin typeface="+mn-lt"/>
        </a:defRPr>
      </a:lvl3pPr>
      <a:lvl4pPr marL="1599881" indent="-228554" algn="l" rtl="0" fontAlgn="base">
        <a:spcBef>
          <a:spcPct val="20000"/>
        </a:spcBef>
        <a:spcAft>
          <a:spcPct val="0"/>
        </a:spcAft>
        <a:buChar char="–"/>
        <a:defRPr sz="2000">
          <a:solidFill>
            <a:schemeClr val="tx1"/>
          </a:solidFill>
          <a:latin typeface="+mn-lt"/>
        </a:defRPr>
      </a:lvl4pPr>
      <a:lvl5pPr marL="2056991" indent="-228554" algn="l" rtl="0" fontAlgn="base">
        <a:spcBef>
          <a:spcPct val="20000"/>
        </a:spcBef>
        <a:spcAft>
          <a:spcPct val="0"/>
        </a:spcAft>
        <a:buChar char="»"/>
        <a:defRPr sz="2000">
          <a:solidFill>
            <a:schemeClr val="tx1"/>
          </a:solidFill>
          <a:latin typeface="+mn-lt"/>
        </a:defRPr>
      </a:lvl5pPr>
      <a:lvl6pPr marL="2514099" indent="-228554" algn="l" rtl="0" fontAlgn="base">
        <a:spcBef>
          <a:spcPct val="20000"/>
        </a:spcBef>
        <a:spcAft>
          <a:spcPct val="0"/>
        </a:spcAft>
        <a:buChar char="»"/>
        <a:defRPr sz="2000">
          <a:solidFill>
            <a:schemeClr val="tx1"/>
          </a:solidFill>
          <a:latin typeface="+mn-lt"/>
        </a:defRPr>
      </a:lvl6pPr>
      <a:lvl7pPr marL="2971209" indent="-228554" algn="l" rtl="0" fontAlgn="base">
        <a:spcBef>
          <a:spcPct val="20000"/>
        </a:spcBef>
        <a:spcAft>
          <a:spcPct val="0"/>
        </a:spcAft>
        <a:buChar char="»"/>
        <a:defRPr sz="2000">
          <a:solidFill>
            <a:schemeClr val="tx1"/>
          </a:solidFill>
          <a:latin typeface="+mn-lt"/>
        </a:defRPr>
      </a:lvl7pPr>
      <a:lvl8pPr marL="3428317" indent="-228554" algn="l" rtl="0" fontAlgn="base">
        <a:spcBef>
          <a:spcPct val="20000"/>
        </a:spcBef>
        <a:spcAft>
          <a:spcPct val="0"/>
        </a:spcAft>
        <a:buChar char="»"/>
        <a:defRPr sz="2000">
          <a:solidFill>
            <a:schemeClr val="tx1"/>
          </a:solidFill>
          <a:latin typeface="+mn-lt"/>
        </a:defRPr>
      </a:lvl8pPr>
      <a:lvl9pPr marL="3885426" indent="-22855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18" rtl="0" eaLnBrk="1" latinLnBrk="0" hangingPunct="1">
        <a:defRPr sz="1800" kern="1200">
          <a:solidFill>
            <a:schemeClr val="tx1"/>
          </a:solidFill>
          <a:latin typeface="+mn-lt"/>
          <a:ea typeface="+mn-ea"/>
          <a:cs typeface="+mn-cs"/>
        </a:defRPr>
      </a:lvl1pPr>
      <a:lvl2pPr marL="457109" algn="l" defTabSz="914218" rtl="0" eaLnBrk="1" latinLnBrk="0" hangingPunct="1">
        <a:defRPr sz="1800" kern="1200">
          <a:solidFill>
            <a:schemeClr val="tx1"/>
          </a:solidFill>
          <a:latin typeface="+mn-lt"/>
          <a:ea typeface="+mn-ea"/>
          <a:cs typeface="+mn-cs"/>
        </a:defRPr>
      </a:lvl2pPr>
      <a:lvl3pPr marL="914218" algn="l" defTabSz="914218" rtl="0" eaLnBrk="1" latinLnBrk="0" hangingPunct="1">
        <a:defRPr sz="1800" kern="1200">
          <a:solidFill>
            <a:schemeClr val="tx1"/>
          </a:solidFill>
          <a:latin typeface="+mn-lt"/>
          <a:ea typeface="+mn-ea"/>
          <a:cs typeface="+mn-cs"/>
        </a:defRPr>
      </a:lvl3pPr>
      <a:lvl4pPr marL="1371327" algn="l" defTabSz="914218" rtl="0" eaLnBrk="1" latinLnBrk="0" hangingPunct="1">
        <a:defRPr sz="1800" kern="1200">
          <a:solidFill>
            <a:schemeClr val="tx1"/>
          </a:solidFill>
          <a:latin typeface="+mn-lt"/>
          <a:ea typeface="+mn-ea"/>
          <a:cs typeface="+mn-cs"/>
        </a:defRPr>
      </a:lvl4pPr>
      <a:lvl5pPr marL="1828435" algn="l" defTabSz="914218" rtl="0" eaLnBrk="1" latinLnBrk="0" hangingPunct="1">
        <a:defRPr sz="1800" kern="1200">
          <a:solidFill>
            <a:schemeClr val="tx1"/>
          </a:solidFill>
          <a:latin typeface="+mn-lt"/>
          <a:ea typeface="+mn-ea"/>
          <a:cs typeface="+mn-cs"/>
        </a:defRPr>
      </a:lvl5pPr>
      <a:lvl6pPr marL="2285545" algn="l" defTabSz="914218" rtl="0" eaLnBrk="1" latinLnBrk="0" hangingPunct="1">
        <a:defRPr sz="1800" kern="1200">
          <a:solidFill>
            <a:schemeClr val="tx1"/>
          </a:solidFill>
          <a:latin typeface="+mn-lt"/>
          <a:ea typeface="+mn-ea"/>
          <a:cs typeface="+mn-cs"/>
        </a:defRPr>
      </a:lvl6pPr>
      <a:lvl7pPr marL="2742655" algn="l" defTabSz="914218" rtl="0" eaLnBrk="1" latinLnBrk="0" hangingPunct="1">
        <a:defRPr sz="1800" kern="1200">
          <a:solidFill>
            <a:schemeClr val="tx1"/>
          </a:solidFill>
          <a:latin typeface="+mn-lt"/>
          <a:ea typeface="+mn-ea"/>
          <a:cs typeface="+mn-cs"/>
        </a:defRPr>
      </a:lvl7pPr>
      <a:lvl8pPr marL="3199763" algn="l" defTabSz="914218" rtl="0" eaLnBrk="1" latinLnBrk="0" hangingPunct="1">
        <a:defRPr sz="1800" kern="1200">
          <a:solidFill>
            <a:schemeClr val="tx1"/>
          </a:solidFill>
          <a:latin typeface="+mn-lt"/>
          <a:ea typeface="+mn-ea"/>
          <a:cs typeface="+mn-cs"/>
        </a:defRPr>
      </a:lvl8pPr>
      <a:lvl9pPr marL="3656872" algn="l" defTabSz="9142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Tetrafluoromethane" TargetMode="External"/><Relationship Id="rId13" Type="http://schemas.openxmlformats.org/officeDocument/2006/relationships/hyperlink" Target="http://en.wikipedia.org/wiki/Difluoroethane_HG1" TargetMode="External"/><Relationship Id="rId3" Type="http://schemas.openxmlformats.org/officeDocument/2006/relationships/hyperlink" Target="http://en.wikipedia.org/wiki/Radiative_forcing" TargetMode="External"/><Relationship Id="rId7" Type="http://schemas.openxmlformats.org/officeDocument/2006/relationships/hyperlink" Target="http://en.wikipedia.org/wiki/Nitrous_oxide" TargetMode="External"/><Relationship Id="rId12" Type="http://schemas.openxmlformats.org/officeDocument/2006/relationships/hyperlink" Target="http://en.wikipedia.org/wiki/1,1,1,2-Tetrafluoroethane"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en.wikipedia.org/wiki/Methane" TargetMode="External"/><Relationship Id="rId11" Type="http://schemas.openxmlformats.org/officeDocument/2006/relationships/hyperlink" Target="http://en.wikipedia.org/wiki/Fluoroform" TargetMode="External"/><Relationship Id="rId5" Type="http://schemas.openxmlformats.org/officeDocument/2006/relationships/hyperlink" Target="http://en.wikipedia.org/wiki/Carbon_Monoxide" TargetMode="External"/><Relationship Id="rId10" Type="http://schemas.openxmlformats.org/officeDocument/2006/relationships/hyperlink" Target="http://en.wikipedia.org/wiki/Sulfur_hexafluoride" TargetMode="External"/><Relationship Id="rId4" Type="http://schemas.openxmlformats.org/officeDocument/2006/relationships/hyperlink" Target="http://en.wikipedia.org/wiki/Carbon_dioxide" TargetMode="External"/><Relationship Id="rId9" Type="http://schemas.openxmlformats.org/officeDocument/2006/relationships/hyperlink" Target="http://en.wikipedia.org/wiki/Hexafluoroethane"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1.pn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oleObject" Target="../embeddings/oleObject1.bin"/><Relationship Id="rId9"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45.jpe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962402"/>
            <a:ext cx="9144000" cy="2756081"/>
          </a:xfrm>
          <a:prstGeom prst="rect">
            <a:avLst/>
          </a:prstGeom>
          <a:noFill/>
          <a:ln w="9525">
            <a:noFill/>
            <a:miter lim="800000"/>
            <a:headEnd/>
            <a:tailEnd/>
          </a:ln>
          <a:effectLst/>
        </p:spPr>
        <p:txBody>
          <a:bodyPr lIns="91422" tIns="45712" rIns="91422" bIns="45712">
            <a:spAutoFit/>
          </a:bodyPr>
          <a:lstStyle/>
          <a:p>
            <a:pPr>
              <a:spcBef>
                <a:spcPct val="50000"/>
              </a:spcBef>
            </a:pPr>
            <a:r>
              <a:rPr lang="en-US" sz="1800">
                <a:solidFill>
                  <a:srgbClr val="FF3300"/>
                </a:solidFill>
              </a:rPr>
              <a:t>© 2005 Pearson Prentice Hall</a:t>
            </a:r>
          </a:p>
          <a:p>
            <a:pPr>
              <a:spcBef>
                <a:spcPct val="50000"/>
              </a:spcBef>
            </a:pPr>
            <a:r>
              <a:rPr lang="en-US" sz="1800">
                <a:solidFill>
                  <a:srgbClr val="FF3300"/>
                </a:solidFill>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
        <p:nvSpPr>
          <p:cNvPr id="3075" name="Text Box 3"/>
          <p:cNvSpPr txBox="1">
            <a:spLocks noChangeArrowheads="1"/>
          </p:cNvSpPr>
          <p:nvPr/>
        </p:nvSpPr>
        <p:spPr bwMode="auto">
          <a:xfrm>
            <a:off x="4038600" y="381002"/>
            <a:ext cx="4419600" cy="3560764"/>
          </a:xfrm>
          <a:prstGeom prst="rect">
            <a:avLst/>
          </a:prstGeom>
          <a:noFill/>
          <a:ln w="9525" algn="ctr">
            <a:noFill/>
            <a:miter lim="800000"/>
            <a:headEnd/>
            <a:tailEnd/>
          </a:ln>
          <a:effectLst/>
        </p:spPr>
        <p:txBody>
          <a:bodyPr lIns="91422" tIns="45712" rIns="91422" bIns="45712">
            <a:spAutoFit/>
          </a:bodyPr>
          <a:lstStyle/>
          <a:p>
            <a:pPr algn="ctr">
              <a:spcBef>
                <a:spcPct val="50000"/>
              </a:spcBef>
            </a:pPr>
            <a:r>
              <a:rPr lang="en-US" sz="2300" dirty="0">
                <a:solidFill>
                  <a:schemeClr val="bg1"/>
                </a:solidFill>
              </a:rPr>
              <a:t>Lecture PowerPoint</a:t>
            </a:r>
            <a:br>
              <a:rPr lang="en-US" sz="2300" dirty="0">
                <a:solidFill>
                  <a:schemeClr val="bg1"/>
                </a:solidFill>
              </a:rPr>
            </a:br>
            <a:endParaRPr lang="en-US" sz="2300" dirty="0">
              <a:solidFill>
                <a:schemeClr val="bg1"/>
              </a:solidFill>
            </a:endParaRPr>
          </a:p>
          <a:p>
            <a:pPr algn="ctr">
              <a:spcBef>
                <a:spcPct val="50000"/>
              </a:spcBef>
            </a:pPr>
            <a:r>
              <a:rPr lang="en-US" sz="2300" dirty="0">
                <a:solidFill>
                  <a:schemeClr val="bg1"/>
                </a:solidFill>
              </a:rPr>
              <a:t>Chapter 7</a:t>
            </a:r>
          </a:p>
          <a:p>
            <a:pPr algn="ctr">
              <a:spcBef>
                <a:spcPct val="50000"/>
              </a:spcBef>
            </a:pPr>
            <a:r>
              <a:rPr lang="en-US" sz="2300" i="1" dirty="0">
                <a:solidFill>
                  <a:schemeClr val="bg1"/>
                </a:solidFill>
              </a:rPr>
              <a:t>Astronomy Today, </a:t>
            </a:r>
          </a:p>
          <a:p>
            <a:pPr algn="ctr">
              <a:spcBef>
                <a:spcPct val="50000"/>
              </a:spcBef>
            </a:pPr>
            <a:r>
              <a:rPr lang="en-US" sz="2300" i="1" dirty="0">
                <a:solidFill>
                  <a:schemeClr val="bg1"/>
                </a:solidFill>
              </a:rPr>
              <a:t>5</a:t>
            </a:r>
            <a:r>
              <a:rPr lang="en-US" sz="2300" i="1" baseline="30000" dirty="0">
                <a:solidFill>
                  <a:schemeClr val="bg1"/>
                </a:solidFill>
              </a:rPr>
              <a:t>th</a:t>
            </a:r>
            <a:r>
              <a:rPr lang="en-US" sz="2300" i="1" dirty="0">
                <a:solidFill>
                  <a:schemeClr val="bg1"/>
                </a:solidFill>
              </a:rPr>
              <a:t> edition</a:t>
            </a:r>
          </a:p>
          <a:p>
            <a:pPr algn="ctr">
              <a:spcBef>
                <a:spcPct val="50000"/>
              </a:spcBef>
            </a:pPr>
            <a:r>
              <a:rPr lang="en-US" sz="2300" dirty="0" err="1">
                <a:solidFill>
                  <a:schemeClr val="bg1"/>
                </a:solidFill>
              </a:rPr>
              <a:t>Chaisson</a:t>
            </a:r>
            <a:endParaRPr lang="en-US" sz="2300" dirty="0">
              <a:solidFill>
                <a:schemeClr val="bg1"/>
              </a:solidFill>
            </a:endParaRPr>
          </a:p>
          <a:p>
            <a:pPr algn="ctr">
              <a:spcBef>
                <a:spcPct val="50000"/>
              </a:spcBef>
            </a:pPr>
            <a:r>
              <a:rPr lang="en-US" sz="2300" dirty="0">
                <a:solidFill>
                  <a:schemeClr val="bg1"/>
                </a:solidFill>
              </a:rPr>
              <a:t>McMillan</a:t>
            </a:r>
          </a:p>
        </p:txBody>
      </p:sp>
      <p:pic>
        <p:nvPicPr>
          <p:cNvPr id="3076" name="Picture 4" descr="Astronomy Today"/>
          <p:cNvPicPr>
            <a:picLocks noChangeAspect="1" noChangeArrowheads="1"/>
          </p:cNvPicPr>
          <p:nvPr/>
        </p:nvPicPr>
        <p:blipFill>
          <a:blip r:embed="rId3" cstate="print"/>
          <a:srcRect l="2985"/>
          <a:stretch>
            <a:fillRect/>
          </a:stretch>
        </p:blipFill>
        <p:spPr bwMode="auto">
          <a:xfrm>
            <a:off x="304801" y="2"/>
            <a:ext cx="2970214" cy="3979864"/>
          </a:xfrm>
          <a:prstGeom prst="rect">
            <a:avLst/>
          </a:prstGeom>
          <a:noFill/>
        </p:spPr>
      </p:pic>
      <p:sp>
        <p:nvSpPr>
          <p:cNvPr id="3077" name="Rectangle 5"/>
          <p:cNvSpPr>
            <a:spLocks noChangeArrowheads="1"/>
          </p:cNvSpPr>
          <p:nvPr/>
        </p:nvSpPr>
        <p:spPr bwMode="auto">
          <a:xfrm>
            <a:off x="3352800" y="3260727"/>
            <a:ext cx="1905000" cy="707870"/>
          </a:xfrm>
          <a:prstGeom prst="rect">
            <a:avLst/>
          </a:prstGeom>
          <a:noFill/>
          <a:ln w="9525">
            <a:noFill/>
            <a:miter lim="800000"/>
            <a:headEnd/>
            <a:tailEnd/>
          </a:ln>
          <a:effectLst/>
        </p:spPr>
        <p:txBody>
          <a:bodyPr lIns="91422" tIns="45712" rIns="91422" bIns="45712">
            <a:spAutoFit/>
          </a:bodyPr>
          <a:lstStyle/>
          <a:p>
            <a:r>
              <a:rPr lang="en-US" sz="2000" u="sng">
                <a:solidFill>
                  <a:schemeClr val="bg1"/>
                </a:solidFill>
              </a:rPr>
              <a:t>Last revised:</a:t>
            </a:r>
          </a:p>
          <a:p>
            <a:r>
              <a:rPr lang="en-US" sz="2000" u="sng">
                <a:solidFill>
                  <a:schemeClr val="bg1"/>
                </a:solidFill>
              </a:rPr>
              <a:t>12-Mar-09</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685800" y="533400"/>
            <a:ext cx="7315200" cy="1431145"/>
          </a:xfrm>
          <a:prstGeom prst="rect">
            <a:avLst/>
          </a:prstGeom>
          <a:noFill/>
          <a:ln w="9525">
            <a:noFill/>
            <a:miter lim="800000"/>
            <a:headEnd/>
            <a:tailEnd/>
          </a:ln>
          <a:effectLst/>
        </p:spPr>
        <p:txBody>
          <a:bodyPr lIns="91422" tIns="45712" rIns="91422" bIns="45712">
            <a:spAutoFit/>
          </a:bodyPr>
          <a:lstStyle/>
          <a:p>
            <a:pPr>
              <a:spcBef>
                <a:spcPct val="50000"/>
              </a:spcBef>
            </a:pPr>
            <a:r>
              <a:rPr lang="en-US" u="sng">
                <a:solidFill>
                  <a:srgbClr val="FF0000"/>
                </a:solidFill>
              </a:rPr>
              <a:t>Ozone layer</a:t>
            </a:r>
            <a:r>
              <a:rPr lang="en-US">
                <a:solidFill>
                  <a:schemeClr val="accent2"/>
                </a:solidFill>
              </a:rPr>
              <a:t> is in the upper stratosphere; absorbs </a:t>
            </a:r>
            <a:r>
              <a:rPr lang="en-US"/>
              <a:t>ultraviolet radiation</a:t>
            </a:r>
          </a:p>
        </p:txBody>
      </p:sp>
      <p:sp>
        <p:nvSpPr>
          <p:cNvPr id="45061" name="Rectangle 5"/>
          <p:cNvSpPr>
            <a:spLocks noChangeArrowheads="1"/>
          </p:cNvSpPr>
          <p:nvPr/>
        </p:nvSpPr>
        <p:spPr bwMode="auto">
          <a:xfrm>
            <a:off x="685800" y="1676401"/>
            <a:ext cx="8229600" cy="1428794"/>
          </a:xfrm>
          <a:prstGeom prst="rect">
            <a:avLst/>
          </a:prstGeom>
          <a:noFill/>
          <a:ln w="9525">
            <a:noFill/>
            <a:miter lim="800000"/>
            <a:headEnd/>
            <a:tailEnd/>
          </a:ln>
          <a:effectLst/>
        </p:spPr>
        <p:txBody>
          <a:bodyPr lIns="91422" tIns="45712" rIns="91422" bIns="45712">
            <a:spAutoFit/>
          </a:bodyPr>
          <a:lstStyle/>
          <a:p>
            <a:r>
              <a:rPr lang="en-US"/>
              <a:t>Chlorofluorcarbon molecules (</a:t>
            </a:r>
            <a:r>
              <a:rPr lang="en-US" u="sng">
                <a:solidFill>
                  <a:srgbClr val="FF0000"/>
                </a:solidFill>
              </a:rPr>
              <a:t>CFCs</a:t>
            </a:r>
            <a:r>
              <a:rPr lang="en-US"/>
              <a:t>) destroy ozone layer (ozone “hole”) by interfering with the ozone cycle</a:t>
            </a:r>
          </a:p>
        </p:txBody>
      </p:sp>
      <p:pic>
        <p:nvPicPr>
          <p:cNvPr id="45062" name="Picture 6" descr="ozone depletion"/>
          <p:cNvPicPr>
            <a:picLocks noChangeAspect="1" noChangeArrowheads="1"/>
          </p:cNvPicPr>
          <p:nvPr/>
        </p:nvPicPr>
        <p:blipFill>
          <a:blip r:embed="rId3" cstate="print"/>
          <a:srcRect/>
          <a:stretch>
            <a:fillRect/>
          </a:stretch>
        </p:blipFill>
        <p:spPr bwMode="auto">
          <a:xfrm>
            <a:off x="6553202" y="3235326"/>
            <a:ext cx="2320925" cy="2936876"/>
          </a:xfrm>
          <a:prstGeom prst="rect">
            <a:avLst/>
          </a:prstGeom>
          <a:noFill/>
        </p:spPr>
      </p:pic>
      <p:pic>
        <p:nvPicPr>
          <p:cNvPr id="45064" name="Picture 8" descr="139225main_ozone_pic2"/>
          <p:cNvPicPr>
            <a:picLocks noChangeAspect="1" noChangeArrowheads="1"/>
          </p:cNvPicPr>
          <p:nvPr/>
        </p:nvPicPr>
        <p:blipFill>
          <a:blip r:embed="rId4" cstate="print"/>
          <a:srcRect/>
          <a:stretch>
            <a:fillRect/>
          </a:stretch>
        </p:blipFill>
        <p:spPr bwMode="auto">
          <a:xfrm>
            <a:off x="3505201" y="3352800"/>
            <a:ext cx="2857500" cy="2857500"/>
          </a:xfrm>
          <a:prstGeom prst="rect">
            <a:avLst/>
          </a:prstGeom>
          <a:noFill/>
        </p:spPr>
      </p:pic>
      <p:sp>
        <p:nvSpPr>
          <p:cNvPr id="45065" name="Text Box 9"/>
          <p:cNvSpPr txBox="1">
            <a:spLocks noChangeArrowheads="1"/>
          </p:cNvSpPr>
          <p:nvPr/>
        </p:nvSpPr>
        <p:spPr bwMode="auto">
          <a:xfrm>
            <a:off x="6718301" y="6172200"/>
            <a:ext cx="2044700" cy="457200"/>
          </a:xfrm>
          <a:prstGeom prst="rect">
            <a:avLst/>
          </a:prstGeom>
          <a:noFill/>
          <a:ln w="9525">
            <a:noFill/>
            <a:miter lim="800000"/>
            <a:headEnd/>
            <a:tailEnd/>
          </a:ln>
          <a:effectLst/>
        </p:spPr>
        <p:txBody>
          <a:bodyPr wrap="none" lIns="91422" tIns="45712" rIns="91422" bIns="45712">
            <a:spAutoFit/>
          </a:bodyPr>
          <a:lstStyle/>
          <a:p>
            <a:pPr algn="ctr"/>
            <a:r>
              <a:rPr lang="en-US" sz="2300"/>
              <a:t>Ozone Conc.</a:t>
            </a:r>
          </a:p>
        </p:txBody>
      </p:sp>
      <p:pic>
        <p:nvPicPr>
          <p:cNvPr id="45066" name="Picture 10" descr="07_04"/>
          <p:cNvPicPr>
            <a:picLocks noChangeAspect="1" noChangeArrowheads="1"/>
          </p:cNvPicPr>
          <p:nvPr/>
        </p:nvPicPr>
        <p:blipFill>
          <a:blip r:embed="rId5" cstate="print"/>
          <a:srcRect/>
          <a:stretch>
            <a:fillRect/>
          </a:stretch>
        </p:blipFill>
        <p:spPr bwMode="auto">
          <a:xfrm>
            <a:off x="457202" y="3276600"/>
            <a:ext cx="2879725" cy="31242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 calcmode="lin" valueType="num">
                                      <p:cBhvr additive="base">
                                        <p:cTn id="7" dur="500" fill="hold"/>
                                        <p:tgtEl>
                                          <p:spTgt spid="450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61">
                                            <p:txEl>
                                              <p:pRg st="0" end="0"/>
                                            </p:txEl>
                                          </p:spTgt>
                                        </p:tgtEl>
                                        <p:attrNameLst>
                                          <p:attrName>style.visibility</p:attrName>
                                        </p:attrNameLst>
                                      </p:cBhvr>
                                      <p:to>
                                        <p:strVal val="visible"/>
                                      </p:to>
                                    </p:set>
                                    <p:anim calcmode="lin" valueType="num">
                                      <p:cBhvr additive="base">
                                        <p:cTn id="13"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45066"/>
                                        </p:tgtEl>
                                        <p:attrNameLst>
                                          <p:attrName>style.visibility</p:attrName>
                                        </p:attrNameLst>
                                      </p:cBhvr>
                                      <p:to>
                                        <p:strVal val="visible"/>
                                      </p:to>
                                    </p:set>
                                    <p:animEffect transition="in" filter="dissolve">
                                      <p:cBhvr>
                                        <p:cTn id="19" dur="500"/>
                                        <p:tgtEl>
                                          <p:spTgt spid="4506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5064"/>
                                        </p:tgtEl>
                                        <p:attrNameLst>
                                          <p:attrName>style.visibility</p:attrName>
                                        </p:attrNameLst>
                                      </p:cBhvr>
                                      <p:to>
                                        <p:strVal val="visible"/>
                                      </p:to>
                                    </p:set>
                                    <p:animEffect transition="in" filter="dissolve">
                                      <p:cBhvr>
                                        <p:cTn id="24" dur="500"/>
                                        <p:tgtEl>
                                          <p:spTgt spid="4506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45065">
                                            <p:txEl>
                                              <p:pRg st="0" end="0"/>
                                            </p:txEl>
                                          </p:spTgt>
                                        </p:tgtEl>
                                        <p:attrNameLst>
                                          <p:attrName>style.visibility</p:attrName>
                                        </p:attrNameLst>
                                      </p:cBhvr>
                                      <p:to>
                                        <p:strVal val="visible"/>
                                      </p:to>
                                    </p:set>
                                    <p:animEffect transition="in" filter="dissolve">
                                      <p:cBhvr>
                                        <p:cTn id="29" dur="500"/>
                                        <p:tgtEl>
                                          <p:spTgt spid="4506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5062"/>
                                        </p:tgtEl>
                                        <p:attrNameLst>
                                          <p:attrName>style.visibility</p:attrName>
                                        </p:attrNameLst>
                                      </p:cBhvr>
                                      <p:to>
                                        <p:strVal val="visible"/>
                                      </p:to>
                                    </p:set>
                                    <p:animEffect transition="in" filter="dissolve">
                                      <p:cBhvr>
                                        <p:cTn id="34"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457200" y="228600"/>
            <a:ext cx="8077200" cy="983618"/>
          </a:xfrm>
          <a:prstGeom prst="rect">
            <a:avLst/>
          </a:prstGeom>
          <a:noFill/>
          <a:ln w="9525">
            <a:noFill/>
            <a:miter lim="800000"/>
            <a:headEnd/>
            <a:tailEnd/>
          </a:ln>
          <a:effectLst/>
        </p:spPr>
        <p:txBody>
          <a:bodyPr lIns="91422" tIns="45712" rIns="91422" bIns="45712">
            <a:spAutoFit/>
          </a:bodyPr>
          <a:lstStyle/>
          <a:p>
            <a:r>
              <a:rPr lang="en-US" u="sng">
                <a:solidFill>
                  <a:srgbClr val="FF0000"/>
                </a:solidFill>
              </a:rPr>
              <a:t>Montreal Protocol</a:t>
            </a:r>
            <a:r>
              <a:rPr lang="en-US"/>
              <a:t> (1987,1990,1992): limit production and use of CFCs</a:t>
            </a:r>
          </a:p>
        </p:txBody>
      </p:sp>
      <p:sp>
        <p:nvSpPr>
          <p:cNvPr id="46085" name="Rectangle 5"/>
          <p:cNvSpPr>
            <a:spLocks noChangeArrowheads="1"/>
          </p:cNvSpPr>
          <p:nvPr/>
        </p:nvSpPr>
        <p:spPr bwMode="auto">
          <a:xfrm>
            <a:off x="457200" y="1179533"/>
            <a:ext cx="8229600" cy="2135153"/>
          </a:xfrm>
          <a:prstGeom prst="rect">
            <a:avLst/>
          </a:prstGeom>
          <a:noFill/>
          <a:ln w="9525">
            <a:noFill/>
            <a:miter lim="800000"/>
            <a:headEnd/>
            <a:tailEnd/>
          </a:ln>
          <a:effectLst/>
        </p:spPr>
        <p:txBody>
          <a:bodyPr lIns="91422" tIns="45712" rIns="91422" bIns="26974" anchor="ctr">
            <a:spAutoFit/>
          </a:bodyPr>
          <a:lstStyle/>
          <a:p>
            <a:r>
              <a:rPr lang="en-US" u="sng"/>
              <a:t>The Nobel Prize in Chemistry 1995</a:t>
            </a:r>
            <a:r>
              <a:rPr lang="en-US"/>
              <a:t>:</a:t>
            </a:r>
          </a:p>
          <a:p>
            <a:r>
              <a:rPr lang="en-US"/>
              <a:t>… for their work in atmospheric chemistry, concerning the formation and decomposition of ozone" </a:t>
            </a:r>
          </a:p>
          <a:p>
            <a:pPr eaLnBrk="0" hangingPunct="0"/>
            <a:endParaRPr lang="en-US" sz="1800" b="0"/>
          </a:p>
        </p:txBody>
      </p:sp>
      <p:pic>
        <p:nvPicPr>
          <p:cNvPr id="46086" name="Picture 6" descr="rowland"/>
          <p:cNvPicPr>
            <a:picLocks noChangeAspect="1" noChangeArrowheads="1"/>
          </p:cNvPicPr>
          <p:nvPr/>
        </p:nvPicPr>
        <p:blipFill>
          <a:blip r:embed="rId3" cstate="print"/>
          <a:srcRect/>
          <a:stretch>
            <a:fillRect/>
          </a:stretch>
        </p:blipFill>
        <p:spPr bwMode="auto">
          <a:xfrm>
            <a:off x="838202" y="3048000"/>
            <a:ext cx="1304925" cy="1828800"/>
          </a:xfrm>
          <a:prstGeom prst="rect">
            <a:avLst/>
          </a:prstGeom>
          <a:noFill/>
        </p:spPr>
      </p:pic>
      <p:sp>
        <p:nvSpPr>
          <p:cNvPr id="46087" name="Text Box 7"/>
          <p:cNvSpPr txBox="1">
            <a:spLocks noChangeArrowheads="1"/>
          </p:cNvSpPr>
          <p:nvPr/>
        </p:nvSpPr>
        <p:spPr bwMode="auto">
          <a:xfrm>
            <a:off x="755761" y="4800602"/>
            <a:ext cx="1425354" cy="707870"/>
          </a:xfrm>
          <a:prstGeom prst="rect">
            <a:avLst/>
          </a:prstGeom>
          <a:noFill/>
          <a:ln w="9525">
            <a:noFill/>
            <a:miter lim="800000"/>
            <a:headEnd/>
            <a:tailEnd/>
          </a:ln>
          <a:effectLst/>
        </p:spPr>
        <p:txBody>
          <a:bodyPr wrap="none" lIns="91422" tIns="45712" rIns="91422" bIns="45712">
            <a:spAutoFit/>
          </a:bodyPr>
          <a:lstStyle/>
          <a:p>
            <a:pPr algn="ctr"/>
            <a:r>
              <a:rPr lang="en-US" sz="2000"/>
              <a:t>Sherwood</a:t>
            </a:r>
          </a:p>
          <a:p>
            <a:pPr algn="ctr"/>
            <a:r>
              <a:rPr lang="en-US" sz="2000"/>
              <a:t>Rowland</a:t>
            </a:r>
          </a:p>
        </p:txBody>
      </p:sp>
      <p:pic>
        <p:nvPicPr>
          <p:cNvPr id="46088" name="Picture 8" descr="crutzen"/>
          <p:cNvPicPr>
            <a:picLocks noChangeAspect="1" noChangeArrowheads="1"/>
          </p:cNvPicPr>
          <p:nvPr/>
        </p:nvPicPr>
        <p:blipFill>
          <a:blip r:embed="rId4" cstate="print"/>
          <a:srcRect/>
          <a:stretch>
            <a:fillRect/>
          </a:stretch>
        </p:blipFill>
        <p:spPr bwMode="auto">
          <a:xfrm>
            <a:off x="6324601" y="2971800"/>
            <a:ext cx="1358900" cy="1905000"/>
          </a:xfrm>
          <a:prstGeom prst="rect">
            <a:avLst/>
          </a:prstGeom>
          <a:noFill/>
        </p:spPr>
      </p:pic>
      <p:sp>
        <p:nvSpPr>
          <p:cNvPr id="46089" name="Text Box 9"/>
          <p:cNvSpPr txBox="1">
            <a:spLocks noChangeArrowheads="1"/>
          </p:cNvSpPr>
          <p:nvPr/>
        </p:nvSpPr>
        <p:spPr bwMode="auto">
          <a:xfrm>
            <a:off x="6332441" y="4800603"/>
            <a:ext cx="1140019" cy="707870"/>
          </a:xfrm>
          <a:prstGeom prst="rect">
            <a:avLst/>
          </a:prstGeom>
          <a:noFill/>
          <a:ln w="9525">
            <a:noFill/>
            <a:miter lim="800000"/>
            <a:headEnd/>
            <a:tailEnd/>
          </a:ln>
          <a:effectLst/>
        </p:spPr>
        <p:txBody>
          <a:bodyPr wrap="none" lIns="91422" tIns="45712" rIns="91422" bIns="45712">
            <a:spAutoFit/>
          </a:bodyPr>
          <a:lstStyle/>
          <a:p>
            <a:pPr algn="ctr"/>
            <a:r>
              <a:rPr lang="en-US" sz="2000"/>
              <a:t>Paul</a:t>
            </a:r>
          </a:p>
          <a:p>
            <a:pPr algn="ctr"/>
            <a:r>
              <a:rPr lang="en-US" sz="2000"/>
              <a:t>Crutzen</a:t>
            </a:r>
          </a:p>
        </p:txBody>
      </p:sp>
      <p:pic>
        <p:nvPicPr>
          <p:cNvPr id="46090" name="Picture 10" descr="molina_48"/>
          <p:cNvPicPr>
            <a:picLocks noChangeAspect="1" noChangeArrowheads="1"/>
          </p:cNvPicPr>
          <p:nvPr/>
        </p:nvPicPr>
        <p:blipFill>
          <a:blip r:embed="rId5" cstate="print"/>
          <a:srcRect/>
          <a:stretch>
            <a:fillRect/>
          </a:stretch>
        </p:blipFill>
        <p:spPr bwMode="auto">
          <a:xfrm>
            <a:off x="3378200" y="2971800"/>
            <a:ext cx="1574800" cy="1905000"/>
          </a:xfrm>
          <a:prstGeom prst="rect">
            <a:avLst/>
          </a:prstGeom>
          <a:noFill/>
        </p:spPr>
      </p:pic>
      <p:sp>
        <p:nvSpPr>
          <p:cNvPr id="46091" name="Text Box 11"/>
          <p:cNvSpPr txBox="1">
            <a:spLocks noChangeArrowheads="1"/>
          </p:cNvSpPr>
          <p:nvPr/>
        </p:nvSpPr>
        <p:spPr bwMode="auto">
          <a:xfrm>
            <a:off x="3656615" y="4800602"/>
            <a:ext cx="995749" cy="707870"/>
          </a:xfrm>
          <a:prstGeom prst="rect">
            <a:avLst/>
          </a:prstGeom>
          <a:noFill/>
          <a:ln w="9525">
            <a:noFill/>
            <a:miter lim="800000"/>
            <a:headEnd/>
            <a:tailEnd/>
          </a:ln>
          <a:effectLst/>
        </p:spPr>
        <p:txBody>
          <a:bodyPr wrap="none" lIns="91422" tIns="45712" rIns="91422" bIns="45712">
            <a:spAutoFit/>
          </a:bodyPr>
          <a:lstStyle/>
          <a:p>
            <a:pPr algn="ctr"/>
            <a:r>
              <a:rPr lang="en-US" sz="2000"/>
              <a:t>Mario</a:t>
            </a:r>
          </a:p>
          <a:p>
            <a:pPr algn="ctr"/>
            <a:r>
              <a:rPr lang="en-US" sz="2000"/>
              <a:t>Molina</a:t>
            </a:r>
          </a:p>
        </p:txBody>
      </p:sp>
      <p:sp>
        <p:nvSpPr>
          <p:cNvPr id="46092" name="Text Box 12"/>
          <p:cNvSpPr txBox="1">
            <a:spLocks noChangeArrowheads="1"/>
          </p:cNvSpPr>
          <p:nvPr/>
        </p:nvSpPr>
        <p:spPr bwMode="auto">
          <a:xfrm>
            <a:off x="609600" y="5670551"/>
            <a:ext cx="8153400" cy="1187449"/>
          </a:xfrm>
          <a:prstGeom prst="rect">
            <a:avLst/>
          </a:prstGeom>
          <a:noFill/>
          <a:ln w="9525">
            <a:noFill/>
            <a:miter lim="800000"/>
            <a:headEnd/>
            <a:tailEnd/>
          </a:ln>
          <a:effectLst/>
        </p:spPr>
        <p:txBody>
          <a:bodyPr lIns="91422" tIns="45712" rIns="91422" bIns="45712">
            <a:spAutoFit/>
          </a:bodyPr>
          <a:lstStyle/>
          <a:p>
            <a:r>
              <a:rPr lang="en-US" sz="2300"/>
              <a:t>This is why our air conditioners and aerosol cans had to have their coolants changed. China, India and others still do not follow the protocol!</a:t>
            </a:r>
          </a:p>
        </p:txBody>
      </p:sp>
      <p:sp>
        <p:nvSpPr>
          <p:cNvPr id="46093" name="Line 13"/>
          <p:cNvSpPr>
            <a:spLocks noChangeShapeType="1"/>
          </p:cNvSpPr>
          <p:nvPr/>
        </p:nvSpPr>
        <p:spPr bwMode="auto">
          <a:xfrm flipV="1">
            <a:off x="533400" y="5562600"/>
            <a:ext cx="0" cy="1295400"/>
          </a:xfrm>
          <a:prstGeom prst="line">
            <a:avLst/>
          </a:prstGeom>
          <a:noFill/>
          <a:ln w="9525">
            <a:solidFill>
              <a:schemeClr val="tx1"/>
            </a:solidFill>
            <a:round/>
            <a:headEnd/>
            <a:tailEnd/>
          </a:ln>
          <a:effectLst/>
        </p:spPr>
        <p:txBody>
          <a:bodyPr lIns="91422" tIns="45712" rIns="91422" bIns="45712"/>
          <a:lstStyle/>
          <a:p>
            <a:endParaRPr lang="en-US"/>
          </a:p>
        </p:txBody>
      </p:sp>
      <p:sp>
        <p:nvSpPr>
          <p:cNvPr id="46094" name="Line 14"/>
          <p:cNvSpPr>
            <a:spLocks noChangeShapeType="1"/>
          </p:cNvSpPr>
          <p:nvPr/>
        </p:nvSpPr>
        <p:spPr bwMode="auto">
          <a:xfrm>
            <a:off x="533400" y="5562600"/>
            <a:ext cx="8153400" cy="0"/>
          </a:xfrm>
          <a:prstGeom prst="line">
            <a:avLst/>
          </a:prstGeom>
          <a:noFill/>
          <a:ln w="9525">
            <a:solidFill>
              <a:schemeClr val="tx1"/>
            </a:solidFill>
            <a:round/>
            <a:headEnd/>
            <a:tailEnd/>
          </a:ln>
          <a:effectLst/>
        </p:spPr>
        <p:txBody>
          <a:bodyPr lIns="91422" tIns="45712" rIns="91422" bIns="45712"/>
          <a:lstStyle/>
          <a:p>
            <a:endParaRPr lang="en-US"/>
          </a:p>
        </p:txBody>
      </p:sp>
      <p:sp>
        <p:nvSpPr>
          <p:cNvPr id="46095" name="Line 15"/>
          <p:cNvSpPr>
            <a:spLocks noChangeShapeType="1"/>
          </p:cNvSpPr>
          <p:nvPr/>
        </p:nvSpPr>
        <p:spPr bwMode="auto">
          <a:xfrm>
            <a:off x="8686800" y="5562600"/>
            <a:ext cx="0" cy="1295400"/>
          </a:xfrm>
          <a:prstGeom prst="line">
            <a:avLst/>
          </a:prstGeom>
          <a:noFill/>
          <a:ln w="9525">
            <a:solidFill>
              <a:schemeClr val="tx1"/>
            </a:solidFill>
            <a:round/>
            <a:headEnd/>
            <a:tailEnd/>
          </a:ln>
          <a:effectLst/>
        </p:spPr>
        <p:txBody>
          <a:bodyPr lIns="91422" tIns="45712" rIns="91422" bIns="45712"/>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5">
                                            <p:txEl>
                                              <p:pRg st="0" end="0"/>
                                            </p:txEl>
                                          </p:spTgt>
                                        </p:tgtEl>
                                        <p:attrNameLst>
                                          <p:attrName>style.visibility</p:attrName>
                                        </p:attrNameLst>
                                      </p:cBhvr>
                                      <p:to>
                                        <p:strVal val="visible"/>
                                      </p:to>
                                    </p:set>
                                    <p:anim calcmode="lin" valueType="num">
                                      <p:cBhvr additive="base">
                                        <p:cTn id="13" dur="500" fill="hold"/>
                                        <p:tgtEl>
                                          <p:spTgt spid="460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6085">
                                            <p:txEl>
                                              <p:pRg st="1" end="1"/>
                                            </p:txEl>
                                          </p:spTgt>
                                        </p:tgtEl>
                                        <p:attrNameLst>
                                          <p:attrName>style.visibility</p:attrName>
                                        </p:attrNameLst>
                                      </p:cBhvr>
                                      <p:to>
                                        <p:strVal val="visible"/>
                                      </p:to>
                                    </p:set>
                                    <p:anim calcmode="lin" valueType="num">
                                      <p:cBhvr additive="base">
                                        <p:cTn id="17" dur="500" fill="hold"/>
                                        <p:tgtEl>
                                          <p:spTgt spid="4608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60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6086"/>
                                        </p:tgtEl>
                                        <p:attrNameLst>
                                          <p:attrName>style.visibility</p:attrName>
                                        </p:attrNameLst>
                                      </p:cBhvr>
                                      <p:to>
                                        <p:strVal val="visible"/>
                                      </p:to>
                                    </p:set>
                                    <p:animEffect transition="in" filter="dissolve">
                                      <p:cBhvr>
                                        <p:cTn id="23" dur="500"/>
                                        <p:tgtEl>
                                          <p:spTgt spid="4608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46087">
                                            <p:txEl>
                                              <p:pRg st="0" end="0"/>
                                            </p:txEl>
                                          </p:spTgt>
                                        </p:tgtEl>
                                        <p:attrNameLst>
                                          <p:attrName>style.visibility</p:attrName>
                                        </p:attrNameLst>
                                      </p:cBhvr>
                                      <p:to>
                                        <p:strVal val="visible"/>
                                      </p:to>
                                    </p:set>
                                    <p:animEffect transition="in" filter="dissolve">
                                      <p:cBhvr>
                                        <p:cTn id="28" dur="500"/>
                                        <p:tgtEl>
                                          <p:spTgt spid="46087">
                                            <p:txEl>
                                              <p:pRg st="0" end="0"/>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6087">
                                            <p:txEl>
                                              <p:pRg st="1" end="1"/>
                                            </p:txEl>
                                          </p:spTgt>
                                        </p:tgtEl>
                                        <p:attrNameLst>
                                          <p:attrName>style.visibility</p:attrName>
                                        </p:attrNameLst>
                                      </p:cBhvr>
                                      <p:to>
                                        <p:strVal val="visible"/>
                                      </p:to>
                                    </p:set>
                                    <p:animEffect transition="in" filter="dissolve">
                                      <p:cBhvr>
                                        <p:cTn id="31" dur="500"/>
                                        <p:tgtEl>
                                          <p:spTgt spid="4608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46090"/>
                                        </p:tgtEl>
                                        <p:attrNameLst>
                                          <p:attrName>style.visibility</p:attrName>
                                        </p:attrNameLst>
                                      </p:cBhvr>
                                      <p:to>
                                        <p:strVal val="visible"/>
                                      </p:to>
                                    </p:set>
                                    <p:animEffect transition="in" filter="dissolve">
                                      <p:cBhvr>
                                        <p:cTn id="36" dur="500"/>
                                        <p:tgtEl>
                                          <p:spTgt spid="4609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6091">
                                            <p:txEl>
                                              <p:pRg st="0" end="0"/>
                                            </p:txEl>
                                          </p:spTgt>
                                        </p:tgtEl>
                                        <p:attrNameLst>
                                          <p:attrName>style.visibility</p:attrName>
                                        </p:attrNameLst>
                                      </p:cBhvr>
                                      <p:to>
                                        <p:strVal val="visible"/>
                                      </p:to>
                                    </p:set>
                                    <p:animEffect transition="in" filter="dissolve">
                                      <p:cBhvr>
                                        <p:cTn id="41" dur="500"/>
                                        <p:tgtEl>
                                          <p:spTgt spid="46091">
                                            <p:txEl>
                                              <p:pRg st="0" end="0"/>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46091">
                                            <p:txEl>
                                              <p:pRg st="1" end="1"/>
                                            </p:txEl>
                                          </p:spTgt>
                                        </p:tgtEl>
                                        <p:attrNameLst>
                                          <p:attrName>style.visibility</p:attrName>
                                        </p:attrNameLst>
                                      </p:cBhvr>
                                      <p:to>
                                        <p:strVal val="visible"/>
                                      </p:to>
                                    </p:set>
                                    <p:animEffect transition="in" filter="dissolve">
                                      <p:cBhvr>
                                        <p:cTn id="44" dur="500"/>
                                        <p:tgtEl>
                                          <p:spTgt spid="4609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46088"/>
                                        </p:tgtEl>
                                        <p:attrNameLst>
                                          <p:attrName>style.visibility</p:attrName>
                                        </p:attrNameLst>
                                      </p:cBhvr>
                                      <p:to>
                                        <p:strVal val="visible"/>
                                      </p:to>
                                    </p:set>
                                    <p:animEffect transition="in" filter="dissolve">
                                      <p:cBhvr>
                                        <p:cTn id="49" dur="500"/>
                                        <p:tgtEl>
                                          <p:spTgt spid="4608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6089">
                                            <p:txEl>
                                              <p:pRg st="0" end="0"/>
                                            </p:txEl>
                                          </p:spTgt>
                                        </p:tgtEl>
                                        <p:attrNameLst>
                                          <p:attrName>style.visibility</p:attrName>
                                        </p:attrNameLst>
                                      </p:cBhvr>
                                      <p:to>
                                        <p:strVal val="visible"/>
                                      </p:to>
                                    </p:set>
                                    <p:animEffect transition="in" filter="dissolve">
                                      <p:cBhvr>
                                        <p:cTn id="54" dur="500"/>
                                        <p:tgtEl>
                                          <p:spTgt spid="46089">
                                            <p:txEl>
                                              <p:pRg st="0" end="0"/>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46089">
                                            <p:txEl>
                                              <p:pRg st="1" end="1"/>
                                            </p:txEl>
                                          </p:spTgt>
                                        </p:tgtEl>
                                        <p:attrNameLst>
                                          <p:attrName>style.visibility</p:attrName>
                                        </p:attrNameLst>
                                      </p:cBhvr>
                                      <p:to>
                                        <p:strVal val="visible"/>
                                      </p:to>
                                    </p:set>
                                    <p:animEffect transition="in" filter="dissolve">
                                      <p:cBhvr>
                                        <p:cTn id="57" dur="500"/>
                                        <p:tgtEl>
                                          <p:spTgt spid="4608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6092">
                                            <p:txEl>
                                              <p:pRg st="0" end="0"/>
                                            </p:txEl>
                                          </p:spTgt>
                                        </p:tgtEl>
                                        <p:attrNameLst>
                                          <p:attrName>style.visibility</p:attrName>
                                        </p:attrNameLst>
                                      </p:cBhvr>
                                      <p:to>
                                        <p:strVal val="visible"/>
                                      </p:to>
                                    </p:set>
                                    <p:anim calcmode="lin" valueType="num">
                                      <p:cBhvr additive="base">
                                        <p:cTn id="62" dur="500" fill="hold"/>
                                        <p:tgtEl>
                                          <p:spTgt spid="46092">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60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nodeType="clickEffect">
                                  <p:stCondLst>
                                    <p:cond delay="0"/>
                                  </p:stCondLst>
                                  <p:childTnLst>
                                    <p:animClr clrSpc="rgb" dir="cw">
                                      <p:cBhvr override="childStyle">
                                        <p:cTn id="67" dur="2000" fill="hold"/>
                                        <p:tgtEl>
                                          <p:spTgt spid="4609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Earth’s Atmosphere</a:t>
            </a:r>
          </a:p>
        </p:txBody>
      </p:sp>
      <p:sp>
        <p:nvSpPr>
          <p:cNvPr id="29699" name="Text Box 3"/>
          <p:cNvSpPr txBox="1">
            <a:spLocks noChangeArrowheads="1"/>
          </p:cNvSpPr>
          <p:nvPr/>
        </p:nvSpPr>
        <p:spPr bwMode="auto">
          <a:xfrm>
            <a:off x="457200" y="838200"/>
            <a:ext cx="7010400" cy="983618"/>
          </a:xfrm>
          <a:prstGeom prst="rect">
            <a:avLst/>
          </a:prstGeom>
          <a:noFill/>
          <a:ln w="9525">
            <a:noFill/>
            <a:miter lim="800000"/>
            <a:headEnd/>
            <a:tailEnd/>
          </a:ln>
          <a:effectLst/>
        </p:spPr>
        <p:txBody>
          <a:bodyPr lIns="91422" tIns="45712" rIns="91422" bIns="45712">
            <a:spAutoFit/>
          </a:bodyPr>
          <a:lstStyle/>
          <a:p>
            <a:pPr>
              <a:spcBef>
                <a:spcPct val="50000"/>
              </a:spcBef>
            </a:pPr>
            <a:r>
              <a:rPr lang="en-US" u="sng">
                <a:solidFill>
                  <a:srgbClr val="FF0000"/>
                </a:solidFill>
              </a:rPr>
              <a:t>Convection</a:t>
            </a:r>
            <a:r>
              <a:rPr lang="en-US">
                <a:solidFill>
                  <a:schemeClr val="accent2"/>
                </a:solidFill>
              </a:rPr>
              <a:t> depends on warming of ground by the Sun:</a:t>
            </a:r>
          </a:p>
        </p:txBody>
      </p:sp>
      <p:pic>
        <p:nvPicPr>
          <p:cNvPr id="29701" name="Picture 5" descr="07_03"/>
          <p:cNvPicPr>
            <a:picLocks noChangeAspect="1" noChangeArrowheads="1"/>
          </p:cNvPicPr>
          <p:nvPr/>
        </p:nvPicPr>
        <p:blipFill>
          <a:blip r:embed="rId3" cstate="print"/>
          <a:srcRect/>
          <a:stretch>
            <a:fillRect/>
          </a:stretch>
        </p:blipFill>
        <p:spPr bwMode="auto">
          <a:xfrm>
            <a:off x="762001" y="1809750"/>
            <a:ext cx="7581900" cy="504825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9701"/>
                                        </p:tgtEl>
                                        <p:attrNameLst>
                                          <p:attrName>style.visibility</p:attrName>
                                        </p:attrNameLst>
                                      </p:cBhvr>
                                      <p:to>
                                        <p:strVal val="visible"/>
                                      </p:to>
                                    </p:set>
                                    <p:animEffect transition="in" filter="box(in)">
                                      <p:cBhvr>
                                        <p:cTn id="13"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Earth’s Atmosphere</a:t>
            </a:r>
          </a:p>
        </p:txBody>
      </p:sp>
      <p:sp>
        <p:nvSpPr>
          <p:cNvPr id="26627" name="Text Box 3"/>
          <p:cNvSpPr txBox="1">
            <a:spLocks noChangeArrowheads="1"/>
          </p:cNvSpPr>
          <p:nvPr/>
        </p:nvSpPr>
        <p:spPr bwMode="auto">
          <a:xfrm>
            <a:off x="457200" y="1143003"/>
            <a:ext cx="7086600" cy="4331939"/>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Surface Heating:</a:t>
            </a:r>
          </a:p>
          <a:p>
            <a:pPr>
              <a:spcBef>
                <a:spcPct val="50000"/>
              </a:spcBef>
              <a:buFontTx/>
              <a:buChar char="•"/>
            </a:pPr>
            <a:r>
              <a:rPr lang="en-US">
                <a:solidFill>
                  <a:schemeClr val="accent2"/>
                </a:solidFill>
              </a:rPr>
              <a:t> Sunlight that is not reflected is </a:t>
            </a:r>
            <a:r>
              <a:rPr lang="en-US"/>
              <a:t>absorbed</a:t>
            </a:r>
            <a:r>
              <a:rPr lang="en-US">
                <a:solidFill>
                  <a:schemeClr val="accent2"/>
                </a:solidFill>
              </a:rPr>
              <a:t> by Earth’s surface, warming it</a:t>
            </a:r>
          </a:p>
          <a:p>
            <a:pPr>
              <a:spcBef>
                <a:spcPct val="50000"/>
              </a:spcBef>
              <a:buFontTx/>
              <a:buChar char="•"/>
            </a:pPr>
            <a:r>
              <a:rPr lang="en-US">
                <a:solidFill>
                  <a:schemeClr val="accent2"/>
                </a:solidFill>
              </a:rPr>
              <a:t> Surface reradiates as infrared </a:t>
            </a:r>
            <a:r>
              <a:rPr lang="en-US"/>
              <a:t>thermal radiation</a:t>
            </a:r>
          </a:p>
          <a:p>
            <a:pPr>
              <a:spcBef>
                <a:spcPct val="50000"/>
              </a:spcBef>
              <a:buFontTx/>
              <a:buChar char="•"/>
            </a:pPr>
            <a:r>
              <a:rPr lang="en-US">
                <a:solidFill>
                  <a:schemeClr val="accent2"/>
                </a:solidFill>
              </a:rPr>
              <a:t> </a:t>
            </a:r>
            <a:r>
              <a:rPr lang="en-US"/>
              <a:t>Atmosphere</a:t>
            </a:r>
            <a:r>
              <a:rPr lang="en-US">
                <a:solidFill>
                  <a:schemeClr val="accent2"/>
                </a:solidFill>
              </a:rPr>
              <a:t> absorbs some infrared, causing further heating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Earth’s Atmosphere</a:t>
            </a:r>
          </a:p>
        </p:txBody>
      </p:sp>
      <p:sp>
        <p:nvSpPr>
          <p:cNvPr id="25603" name="Text Box 3"/>
          <p:cNvSpPr txBox="1">
            <a:spLocks noChangeArrowheads="1"/>
          </p:cNvSpPr>
          <p:nvPr/>
        </p:nvSpPr>
        <p:spPr bwMode="auto">
          <a:xfrm>
            <a:off x="0" y="1143000"/>
            <a:ext cx="3886200" cy="5670767"/>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This is known as the </a:t>
            </a:r>
            <a:r>
              <a:rPr lang="en-US" u="sng">
                <a:solidFill>
                  <a:srgbClr val="FF0000"/>
                </a:solidFill>
              </a:rPr>
              <a:t>greenhouse effect</a:t>
            </a:r>
            <a:r>
              <a:rPr lang="en-US">
                <a:solidFill>
                  <a:schemeClr val="accent2"/>
                </a:solidFill>
              </a:rPr>
              <a:t>:</a:t>
            </a:r>
          </a:p>
          <a:p>
            <a:pPr>
              <a:spcBef>
                <a:spcPct val="50000"/>
              </a:spcBef>
            </a:pPr>
            <a:r>
              <a:rPr lang="en-US">
                <a:solidFill>
                  <a:schemeClr val="accent2"/>
                </a:solidFill>
              </a:rPr>
              <a:t>Molecules absorb IR energy and heat the atmosphere</a:t>
            </a:r>
          </a:p>
          <a:p>
            <a:pPr>
              <a:spcBef>
                <a:spcPct val="50000"/>
              </a:spcBef>
            </a:pPr>
            <a:r>
              <a:rPr lang="en-US">
                <a:solidFill>
                  <a:schemeClr val="accent2"/>
                </a:solidFill>
              </a:rPr>
              <a:t>Main absorbers: CO</a:t>
            </a:r>
            <a:r>
              <a:rPr lang="en-US" baseline="-25000">
                <a:solidFill>
                  <a:schemeClr val="accent2"/>
                </a:solidFill>
              </a:rPr>
              <a:t>2</a:t>
            </a:r>
            <a:r>
              <a:rPr lang="en-US">
                <a:solidFill>
                  <a:schemeClr val="accent2"/>
                </a:solidFill>
              </a:rPr>
              <a:t>, H</a:t>
            </a:r>
            <a:r>
              <a:rPr lang="en-US" baseline="-25000">
                <a:solidFill>
                  <a:schemeClr val="accent2"/>
                </a:solidFill>
              </a:rPr>
              <a:t>2</a:t>
            </a:r>
            <a:r>
              <a:rPr lang="en-US">
                <a:solidFill>
                  <a:schemeClr val="accent2"/>
                </a:solidFill>
              </a:rPr>
              <a:t>O, CH</a:t>
            </a:r>
            <a:r>
              <a:rPr lang="en-US" baseline="-25000">
                <a:solidFill>
                  <a:schemeClr val="accent2"/>
                </a:solidFill>
              </a:rPr>
              <a:t>4</a:t>
            </a:r>
            <a:r>
              <a:rPr lang="en-US">
                <a:solidFill>
                  <a:schemeClr val="accent2"/>
                </a:solidFill>
              </a:rPr>
              <a:t>, CFCs, hydrocarbons</a:t>
            </a:r>
          </a:p>
          <a:p>
            <a:pPr>
              <a:spcBef>
                <a:spcPct val="50000"/>
              </a:spcBef>
            </a:pPr>
            <a:r>
              <a:rPr lang="en-US" u="sng">
                <a:solidFill>
                  <a:srgbClr val="FF0000"/>
                </a:solidFill>
              </a:rPr>
              <a:t>Kyoto Protocol</a:t>
            </a:r>
            <a:r>
              <a:rPr lang="en-US">
                <a:solidFill>
                  <a:schemeClr val="accent2"/>
                </a:solidFill>
              </a:rPr>
              <a:t> limits on greenhouse gas emissions </a:t>
            </a:r>
          </a:p>
        </p:txBody>
      </p:sp>
      <p:pic>
        <p:nvPicPr>
          <p:cNvPr id="25605" name="Picture 5" descr="07_05"/>
          <p:cNvPicPr>
            <a:picLocks noChangeAspect="1" noChangeArrowheads="1"/>
          </p:cNvPicPr>
          <p:nvPr/>
        </p:nvPicPr>
        <p:blipFill>
          <a:blip r:embed="rId3" cstate="print"/>
          <a:srcRect/>
          <a:stretch>
            <a:fillRect/>
          </a:stretch>
        </p:blipFill>
        <p:spPr bwMode="auto">
          <a:xfrm>
            <a:off x="3962401" y="838200"/>
            <a:ext cx="4926014" cy="60198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Effect transition="in" filter="dissolve">
                                      <p:cBhvr>
                                        <p:cTn id="13" dur="500"/>
                                        <p:tgtEl>
                                          <p:spTgt spid="2560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1" end="1"/>
                                            </p:txEl>
                                          </p:spTgt>
                                        </p:tgtEl>
                                        <p:attrNameLst>
                                          <p:attrName>style.visibility</p:attrName>
                                        </p:attrNameLst>
                                      </p:cBhvr>
                                      <p:to>
                                        <p:strVal val="visible"/>
                                      </p:to>
                                    </p:set>
                                    <p:anim calcmode="lin" valueType="num">
                                      <p:cBhvr additive="base">
                                        <p:cTn id="18"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603">
                                            <p:txEl>
                                              <p:pRg st="2" end="2"/>
                                            </p:txEl>
                                          </p:spTgt>
                                        </p:tgtEl>
                                        <p:attrNameLst>
                                          <p:attrName>style.visibility</p:attrName>
                                        </p:attrNameLst>
                                      </p:cBhvr>
                                      <p:to>
                                        <p:strVal val="visible"/>
                                      </p:to>
                                    </p:set>
                                    <p:anim calcmode="lin" valueType="num">
                                      <p:cBhvr additive="base">
                                        <p:cTn id="24"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603">
                                            <p:txEl>
                                              <p:pRg st="3" end="3"/>
                                            </p:txEl>
                                          </p:spTgt>
                                        </p:tgtEl>
                                        <p:attrNameLst>
                                          <p:attrName>style.visibility</p:attrName>
                                        </p:attrNameLst>
                                      </p:cBhvr>
                                      <p:to>
                                        <p:strVal val="visible"/>
                                      </p:to>
                                    </p:set>
                                    <p:anim calcmode="lin" valueType="num">
                                      <p:cBhvr additive="base">
                                        <p:cTn id="30"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52400"/>
            <a:ext cx="8077200" cy="1651382"/>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Atmosphere scatters blue, but not red, light, making the sky appear </a:t>
            </a:r>
            <a:r>
              <a:rPr lang="en-US"/>
              <a:t>blue</a:t>
            </a:r>
            <a:r>
              <a:rPr lang="en-US">
                <a:solidFill>
                  <a:schemeClr val="accent2"/>
                </a:solidFill>
              </a:rPr>
              <a:t>. </a:t>
            </a:r>
          </a:p>
          <a:p>
            <a:pPr>
              <a:spcBef>
                <a:spcPct val="50000"/>
              </a:spcBef>
            </a:pPr>
            <a:r>
              <a:rPr lang="en-US">
                <a:solidFill>
                  <a:schemeClr val="accent2"/>
                </a:solidFill>
              </a:rPr>
              <a:t>This is called </a:t>
            </a:r>
            <a:r>
              <a:rPr lang="en-US" u="sng">
                <a:solidFill>
                  <a:srgbClr val="FF0000"/>
                </a:solidFill>
              </a:rPr>
              <a:t>Rayleigh scattering</a:t>
            </a:r>
            <a:r>
              <a:rPr lang="en-US">
                <a:solidFill>
                  <a:schemeClr val="accent2"/>
                </a:solidFill>
              </a:rPr>
              <a:t>.</a:t>
            </a:r>
          </a:p>
        </p:txBody>
      </p:sp>
      <p:pic>
        <p:nvPicPr>
          <p:cNvPr id="24581" name="Picture 5" descr="07_23-04"/>
          <p:cNvPicPr>
            <a:picLocks noChangeAspect="1" noChangeArrowheads="1"/>
          </p:cNvPicPr>
          <p:nvPr/>
        </p:nvPicPr>
        <p:blipFill>
          <a:blip r:embed="rId3" cstate="print"/>
          <a:srcRect/>
          <a:stretch>
            <a:fillRect/>
          </a:stretch>
        </p:blipFill>
        <p:spPr bwMode="auto">
          <a:xfrm>
            <a:off x="1143002" y="1855789"/>
            <a:ext cx="5495925" cy="5002211"/>
          </a:xfrm>
          <a:prstGeom prst="rect">
            <a:avLst/>
          </a:prstGeom>
          <a:noFill/>
        </p:spPr>
      </p:pic>
      <p:pic>
        <p:nvPicPr>
          <p:cNvPr id="24582" name="Picture 6" descr="strutt"/>
          <p:cNvPicPr>
            <a:picLocks noChangeAspect="1" noChangeArrowheads="1"/>
          </p:cNvPicPr>
          <p:nvPr/>
        </p:nvPicPr>
        <p:blipFill>
          <a:blip r:embed="rId4" cstate="print"/>
          <a:srcRect/>
          <a:stretch>
            <a:fillRect/>
          </a:stretch>
        </p:blipFill>
        <p:spPr bwMode="auto">
          <a:xfrm>
            <a:off x="7239000" y="1066801"/>
            <a:ext cx="1543051" cy="2162175"/>
          </a:xfrm>
          <a:prstGeom prst="rect">
            <a:avLst/>
          </a:prstGeom>
          <a:noFill/>
        </p:spPr>
      </p:pic>
      <p:sp>
        <p:nvSpPr>
          <p:cNvPr id="24583" name="Text Box 7"/>
          <p:cNvSpPr txBox="1">
            <a:spLocks noChangeArrowheads="1"/>
          </p:cNvSpPr>
          <p:nvPr/>
        </p:nvSpPr>
        <p:spPr bwMode="auto">
          <a:xfrm>
            <a:off x="6858000" y="3211516"/>
            <a:ext cx="2286000" cy="1015647"/>
          </a:xfrm>
          <a:prstGeom prst="rect">
            <a:avLst/>
          </a:prstGeom>
          <a:noFill/>
          <a:ln w="9525">
            <a:noFill/>
            <a:miter lim="800000"/>
            <a:headEnd/>
            <a:tailEnd/>
          </a:ln>
          <a:effectLst/>
        </p:spPr>
        <p:txBody>
          <a:bodyPr lIns="91422" tIns="45712" rIns="91422" bIns="45712">
            <a:spAutoFit/>
          </a:bodyPr>
          <a:lstStyle/>
          <a:p>
            <a:pPr algn="ctr"/>
            <a:r>
              <a:rPr lang="en-US" sz="2000"/>
              <a:t>Lord Rayleigh</a:t>
            </a:r>
          </a:p>
          <a:p>
            <a:pPr algn="ctr"/>
            <a:r>
              <a:rPr lang="en-US" sz="2000"/>
              <a:t>(1842-1919)</a:t>
            </a:r>
          </a:p>
          <a:p>
            <a:pPr algn="ctr"/>
            <a:r>
              <a:rPr lang="en-US" sz="2000"/>
              <a:t>1904 Nobel Prize</a:t>
            </a:r>
          </a:p>
        </p:txBody>
      </p:sp>
      <p:sp>
        <p:nvSpPr>
          <p:cNvPr id="24584" name="Text Box 8"/>
          <p:cNvSpPr txBox="1">
            <a:spLocks noChangeArrowheads="1"/>
          </p:cNvSpPr>
          <p:nvPr/>
        </p:nvSpPr>
        <p:spPr bwMode="auto">
          <a:xfrm>
            <a:off x="6994527" y="4572001"/>
            <a:ext cx="2149475" cy="1338812"/>
          </a:xfrm>
          <a:prstGeom prst="rect">
            <a:avLst/>
          </a:prstGeom>
          <a:noFill/>
          <a:ln w="9525">
            <a:noFill/>
            <a:miter lim="800000"/>
            <a:headEnd/>
            <a:tailEnd/>
          </a:ln>
          <a:effectLst/>
        </p:spPr>
        <p:txBody>
          <a:bodyPr lIns="91422" tIns="45712" rIns="91422" bIns="45712">
            <a:spAutoFit/>
          </a:bodyPr>
          <a:lstStyle/>
          <a:p>
            <a:r>
              <a:rPr lang="en-US"/>
              <a:t>Int. </a:t>
            </a:r>
            <a:r>
              <a:rPr lang="en-US">
                <a:sym typeface="TGEQS" pitchFamily="2" charset="2"/>
              </a:rPr>
              <a:t> 1/</a:t>
            </a:r>
            <a:r>
              <a:rPr lang="el-GR">
                <a:cs typeface="Arial" charset="0"/>
                <a:sym typeface="TGEQS" pitchFamily="2" charset="2"/>
              </a:rPr>
              <a:t>λ</a:t>
            </a:r>
            <a:r>
              <a:rPr lang="en-US" baseline="30000">
                <a:cs typeface="Arial" charset="0"/>
                <a:sym typeface="TGEQS" pitchFamily="2" charset="2"/>
              </a:rPr>
              <a:t>4</a:t>
            </a:r>
            <a:r>
              <a:rPr lang="en-US">
                <a:cs typeface="Arial" charset="0"/>
                <a:sym typeface="TGEQS" pitchFamily="2" charset="2"/>
              </a:rPr>
              <a:t> </a:t>
            </a:r>
          </a:p>
          <a:p>
            <a:r>
              <a:rPr lang="en-US" sz="2300">
                <a:cs typeface="Arial" charset="0"/>
                <a:sym typeface="TGEQS" pitchFamily="2" charset="2"/>
              </a:rPr>
              <a:t>so shorter</a:t>
            </a:r>
            <a:r>
              <a:rPr lang="en-US">
                <a:cs typeface="Arial" charset="0"/>
                <a:sym typeface="TGEQS" pitchFamily="2" charset="2"/>
              </a:rPr>
              <a:t> </a:t>
            </a:r>
            <a:r>
              <a:rPr lang="el-GR" sz="2300">
                <a:cs typeface="Arial" charset="0"/>
                <a:sym typeface="TGEQS" pitchFamily="2" charset="2"/>
              </a:rPr>
              <a:t>λ</a:t>
            </a:r>
            <a:r>
              <a:rPr lang="en-US" sz="2300">
                <a:cs typeface="Arial" charset="0"/>
                <a:sym typeface="TGEQS" pitchFamily="2" charset="2"/>
              </a:rPr>
              <a:t> scatters more</a:t>
            </a:r>
            <a:endParaRPr lang="el-GR" sz="2300">
              <a:cs typeface="Arial" charset="0"/>
              <a:sym typeface="TGEQS" pitchFamily="2" charset="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Effect transition="in" filter="dissolve">
                                      <p:cBhvr>
                                        <p:cTn id="13" dur="500"/>
                                        <p:tgtEl>
                                          <p:spTgt spid="2458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9">
                                            <p:txEl>
                                              <p:pRg st="1" end="1"/>
                                            </p:txEl>
                                          </p:spTgt>
                                        </p:tgtEl>
                                        <p:attrNameLst>
                                          <p:attrName>style.visibility</p:attrName>
                                        </p:attrNameLst>
                                      </p:cBhvr>
                                      <p:to>
                                        <p:strVal val="visible"/>
                                      </p:to>
                                    </p:set>
                                    <p:anim calcmode="lin" valueType="num">
                                      <p:cBhvr additive="base">
                                        <p:cTn id="18"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4582"/>
                                        </p:tgtEl>
                                        <p:attrNameLst>
                                          <p:attrName>style.visibility</p:attrName>
                                        </p:attrNameLst>
                                      </p:cBhvr>
                                      <p:to>
                                        <p:strVal val="visible"/>
                                      </p:to>
                                    </p:set>
                                    <p:animEffect transition="in" filter="blinds(horizontal)">
                                      <p:cBhvr>
                                        <p:cTn id="24" dur="500"/>
                                        <p:tgtEl>
                                          <p:spTgt spid="2458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4583">
                                            <p:txEl>
                                              <p:pRg st="0" end="0"/>
                                            </p:txEl>
                                          </p:spTgt>
                                        </p:tgtEl>
                                        <p:attrNameLst>
                                          <p:attrName>style.visibility</p:attrName>
                                        </p:attrNameLst>
                                      </p:cBhvr>
                                      <p:to>
                                        <p:strVal val="visible"/>
                                      </p:to>
                                    </p:set>
                                    <p:animEffect transition="in" filter="blinds(horizontal)">
                                      <p:cBhvr>
                                        <p:cTn id="29" dur="500"/>
                                        <p:tgtEl>
                                          <p:spTgt spid="24583">
                                            <p:txEl>
                                              <p:pRg st="0" end="0"/>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4583">
                                            <p:txEl>
                                              <p:pRg st="1" end="1"/>
                                            </p:txEl>
                                          </p:spTgt>
                                        </p:tgtEl>
                                        <p:attrNameLst>
                                          <p:attrName>style.visibility</p:attrName>
                                        </p:attrNameLst>
                                      </p:cBhvr>
                                      <p:to>
                                        <p:strVal val="visible"/>
                                      </p:to>
                                    </p:set>
                                    <p:animEffect transition="in" filter="blinds(horizontal)">
                                      <p:cBhvr>
                                        <p:cTn id="32" dur="500"/>
                                        <p:tgtEl>
                                          <p:spTgt spid="2458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4583">
                                            <p:txEl>
                                              <p:pRg st="2" end="2"/>
                                            </p:txEl>
                                          </p:spTgt>
                                        </p:tgtEl>
                                        <p:attrNameLst>
                                          <p:attrName>style.visibility</p:attrName>
                                        </p:attrNameLst>
                                      </p:cBhvr>
                                      <p:to>
                                        <p:strVal val="visible"/>
                                      </p:to>
                                    </p:set>
                                    <p:animEffect transition="in" filter="blinds(horizontal)">
                                      <p:cBhvr>
                                        <p:cTn id="37" dur="500"/>
                                        <p:tgtEl>
                                          <p:spTgt spid="2458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84">
                                            <p:txEl>
                                              <p:pRg st="0" end="0"/>
                                            </p:txEl>
                                          </p:spTgt>
                                        </p:tgtEl>
                                        <p:attrNameLst>
                                          <p:attrName>style.visibility</p:attrName>
                                        </p:attrNameLst>
                                      </p:cBhvr>
                                      <p:to>
                                        <p:strVal val="visible"/>
                                      </p:to>
                                    </p:set>
                                    <p:anim calcmode="lin" valueType="num">
                                      <p:cBhvr additive="base">
                                        <p:cTn id="42"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45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84">
                                            <p:txEl>
                                              <p:pRg st="1" end="1"/>
                                            </p:txEl>
                                          </p:spTgt>
                                        </p:tgtEl>
                                        <p:attrNameLst>
                                          <p:attrName>style.visibility</p:attrName>
                                        </p:attrNameLst>
                                      </p:cBhvr>
                                      <p:to>
                                        <p:strVal val="visible"/>
                                      </p:to>
                                    </p:set>
                                    <p:anim calcmode="lin" valueType="num">
                                      <p:cBhvr additive="base">
                                        <p:cTn id="48" dur="500" fill="hold"/>
                                        <p:tgtEl>
                                          <p:spTgt spid="2458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5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carboncycle"/>
          <p:cNvPicPr>
            <a:picLocks noChangeAspect="1" noChangeArrowheads="1"/>
          </p:cNvPicPr>
          <p:nvPr/>
        </p:nvPicPr>
        <p:blipFill>
          <a:blip r:embed="rId3" cstate="print"/>
          <a:srcRect/>
          <a:stretch>
            <a:fillRect/>
          </a:stretch>
        </p:blipFill>
        <p:spPr bwMode="auto">
          <a:xfrm>
            <a:off x="681038" y="903290"/>
            <a:ext cx="7783513" cy="5051426"/>
          </a:xfrm>
          <a:prstGeom prst="rect">
            <a:avLst/>
          </a:prstGeom>
          <a:noFill/>
        </p:spPr>
      </p:pic>
      <p:sp>
        <p:nvSpPr>
          <p:cNvPr id="53254" name="Text Box 6"/>
          <p:cNvSpPr txBox="1">
            <a:spLocks noChangeArrowheads="1"/>
          </p:cNvSpPr>
          <p:nvPr/>
        </p:nvSpPr>
        <p:spPr bwMode="auto">
          <a:xfrm>
            <a:off x="2895600" y="141289"/>
            <a:ext cx="3347355" cy="538593"/>
          </a:xfrm>
          <a:prstGeom prst="rect">
            <a:avLst/>
          </a:prstGeom>
          <a:noFill/>
          <a:ln w="9525">
            <a:noFill/>
            <a:miter lim="800000"/>
            <a:headEnd/>
            <a:tailEnd/>
          </a:ln>
          <a:effectLst/>
        </p:spPr>
        <p:txBody>
          <a:bodyPr wrap="none" lIns="91422" tIns="45712" rIns="91422" bIns="45712">
            <a:spAutoFit/>
          </a:bodyPr>
          <a:lstStyle/>
          <a:p>
            <a:r>
              <a:rPr lang="en-US" u="sng">
                <a:solidFill>
                  <a:schemeClr val="accent2"/>
                </a:solidFill>
              </a:rPr>
              <a:t>The Carbon Cycle</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1"/>
            <a:ext cx="8229600" cy="639763"/>
          </a:xfrm>
        </p:spPr>
        <p:txBody>
          <a:bodyPr/>
          <a:lstStyle/>
          <a:p>
            <a:r>
              <a:rPr lang="en-US" sz="3600" b="1" u="sng">
                <a:solidFill>
                  <a:schemeClr val="accent2"/>
                </a:solidFill>
              </a:rPr>
              <a:t>Important Greenhouse Gases</a:t>
            </a:r>
          </a:p>
        </p:txBody>
      </p:sp>
      <p:sp>
        <p:nvSpPr>
          <p:cNvPr id="54275" name="Rectangle 3"/>
          <p:cNvSpPr>
            <a:spLocks noGrp="1" noChangeArrowheads="1"/>
          </p:cNvSpPr>
          <p:nvPr>
            <p:ph type="body" idx="1"/>
          </p:nvPr>
        </p:nvSpPr>
        <p:spPr>
          <a:xfrm>
            <a:off x="0" y="1219200"/>
            <a:ext cx="9296400" cy="5181600"/>
          </a:xfrm>
        </p:spPr>
        <p:txBody>
          <a:bodyPr/>
          <a:lstStyle/>
          <a:p>
            <a:pPr>
              <a:lnSpc>
                <a:spcPct val="80000"/>
              </a:lnSpc>
              <a:buFontTx/>
              <a:buNone/>
            </a:pPr>
            <a:r>
              <a:rPr lang="en-US" sz="1800" b="1"/>
              <a:t>             </a:t>
            </a:r>
            <a:r>
              <a:rPr lang="en-US" sz="1800" b="1" u="sng">
                <a:solidFill>
                  <a:schemeClr val="accent2"/>
                </a:solidFill>
              </a:rPr>
              <a:t>Gas</a:t>
            </a:r>
            <a:r>
              <a:rPr lang="en-US" sz="1800" b="1"/>
              <a:t>         </a:t>
            </a:r>
            <a:r>
              <a:rPr lang="en-US" sz="1800" b="1" u="sng">
                <a:solidFill>
                  <a:schemeClr val="accent2"/>
                </a:solidFill>
              </a:rPr>
              <a:t>1998 Level / Increase since 1750 / </a:t>
            </a:r>
            <a:r>
              <a:rPr lang="en-US" sz="1800" b="1" u="sng">
                <a:solidFill>
                  <a:schemeClr val="accent2"/>
                </a:solidFill>
                <a:hlinkClick r:id="rId3" tooltip="Radiative forcing"/>
              </a:rPr>
              <a:t>Radiative forcing</a:t>
            </a:r>
            <a:r>
              <a:rPr lang="en-US" sz="1800" b="1" u="sng">
                <a:solidFill>
                  <a:schemeClr val="accent2"/>
                </a:solidFill>
              </a:rPr>
              <a:t> (Wm</a:t>
            </a:r>
            <a:r>
              <a:rPr lang="en-US" sz="1800" b="1" u="sng" baseline="30000">
                <a:solidFill>
                  <a:schemeClr val="accent2"/>
                </a:solidFill>
              </a:rPr>
              <a:t>-2</a:t>
            </a:r>
            <a:r>
              <a:rPr lang="en-US" sz="1800" b="1" u="sng">
                <a:solidFill>
                  <a:schemeClr val="accent2"/>
                </a:solidFill>
              </a:rPr>
              <a:t>) (J kg</a:t>
            </a:r>
            <a:r>
              <a:rPr lang="en-US" sz="1800" b="1" u="sng" baseline="30000">
                <a:solidFill>
                  <a:schemeClr val="accent2"/>
                </a:solidFill>
              </a:rPr>
              <a:t>-1</a:t>
            </a:r>
            <a:r>
              <a:rPr lang="en-US" sz="1800" b="1"/>
              <a:t>)</a:t>
            </a:r>
          </a:p>
          <a:p>
            <a:pPr>
              <a:lnSpc>
                <a:spcPct val="80000"/>
              </a:lnSpc>
              <a:buFontTx/>
              <a:buNone/>
            </a:pPr>
            <a:r>
              <a:rPr lang="en-US" sz="2000"/>
              <a:t>	</a:t>
            </a:r>
            <a:r>
              <a:rPr lang="en-US" sz="2000">
                <a:hlinkClick r:id="rId4" tooltip="Carbon dioxide"/>
              </a:rPr>
              <a:t>Carbon dioxide</a:t>
            </a:r>
            <a:r>
              <a:rPr lang="en-US" sz="2000"/>
              <a:t> (CO</a:t>
            </a:r>
            <a:r>
              <a:rPr lang="en-US" sz="2000" baseline="-25000"/>
              <a:t>2</a:t>
            </a:r>
            <a:r>
              <a:rPr lang="en-US" sz="2000"/>
              <a:t>)            365 ppm    87 ppm</a:t>
            </a:r>
            <a:r>
              <a:rPr lang="en-US" sz="2300"/>
              <a:t>  </a:t>
            </a:r>
            <a:r>
              <a:rPr lang="en-US" sz="2000"/>
              <a:t>1.46  0.819</a:t>
            </a:r>
            <a:r>
              <a:rPr lang="en-US" sz="2300"/>
              <a:t> </a:t>
            </a:r>
          </a:p>
          <a:p>
            <a:pPr>
              <a:lnSpc>
                <a:spcPct val="80000"/>
              </a:lnSpc>
              <a:buFontTx/>
              <a:buNone/>
            </a:pPr>
            <a:r>
              <a:rPr lang="en-US" sz="2000"/>
              <a:t>	</a:t>
            </a:r>
            <a:r>
              <a:rPr lang="en-US" sz="2000">
                <a:hlinkClick r:id="rId5" tooltip="Carbon Monoxide"/>
              </a:rPr>
              <a:t>Carbon Monoxide</a:t>
            </a:r>
            <a:r>
              <a:rPr lang="en-US" sz="2000"/>
              <a:t> (CO)         11.1 ppm   46 ppb   0.89  1.013 </a:t>
            </a:r>
          </a:p>
          <a:p>
            <a:pPr>
              <a:lnSpc>
                <a:spcPct val="80000"/>
              </a:lnSpc>
              <a:buFontTx/>
              <a:buNone/>
            </a:pPr>
            <a:r>
              <a:rPr lang="en-US" sz="2000"/>
              <a:t>	</a:t>
            </a:r>
            <a:r>
              <a:rPr lang="en-US" sz="2000">
                <a:hlinkClick r:id="rId6" tooltip="Methane"/>
              </a:rPr>
              <a:t>Methane</a:t>
            </a:r>
            <a:r>
              <a:rPr lang="en-US" sz="2000"/>
              <a:t> Marsh gas (CH</a:t>
            </a:r>
            <a:r>
              <a:rPr lang="en-US" sz="2000" baseline="-25000"/>
              <a:t>4</a:t>
            </a:r>
            <a:r>
              <a:rPr lang="en-US" sz="2000"/>
              <a:t>)   1,745 ppb 1,045 ppb 0.48  2.191 </a:t>
            </a:r>
          </a:p>
          <a:p>
            <a:pPr>
              <a:lnSpc>
                <a:spcPct val="80000"/>
              </a:lnSpc>
              <a:buFontTx/>
              <a:buNone/>
            </a:pPr>
            <a:r>
              <a:rPr lang="en-US" sz="2000"/>
              <a:t>	</a:t>
            </a:r>
            <a:r>
              <a:rPr lang="en-US" sz="2000">
                <a:hlinkClick r:id="rId7" tooltip="Nitrous oxide"/>
              </a:rPr>
              <a:t>Nitrous oxide</a:t>
            </a:r>
            <a:r>
              <a:rPr lang="en-US" sz="2000"/>
              <a:t> (N</a:t>
            </a:r>
            <a:r>
              <a:rPr lang="en-US" sz="2000" baseline="-25000"/>
              <a:t>2</a:t>
            </a:r>
            <a:r>
              <a:rPr lang="en-US" sz="2000"/>
              <a:t>O)                 314 ppb    44 ppb   0.15   0.88</a:t>
            </a:r>
          </a:p>
          <a:p>
            <a:pPr>
              <a:lnSpc>
                <a:spcPct val="80000"/>
              </a:lnSpc>
              <a:buFontTx/>
              <a:buNone/>
            </a:pPr>
            <a:r>
              <a:rPr lang="en-US" sz="2000"/>
              <a:t>      “Laughing gas”</a:t>
            </a:r>
          </a:p>
          <a:p>
            <a:pPr>
              <a:lnSpc>
                <a:spcPct val="80000"/>
              </a:lnSpc>
              <a:buFontTx/>
              <a:buNone/>
            </a:pPr>
            <a:r>
              <a:rPr lang="en-US" sz="2000"/>
              <a:t>     </a:t>
            </a:r>
            <a:r>
              <a:rPr lang="en-US" sz="2000">
                <a:hlinkClick r:id="rId8" tooltip="Tetrafluoromethane"/>
              </a:rPr>
              <a:t>Tetrafluoromethane</a:t>
            </a:r>
            <a:r>
              <a:rPr lang="en-US" sz="2000"/>
              <a:t> (CF</a:t>
            </a:r>
            <a:r>
              <a:rPr lang="en-US" sz="2000" baseline="-25000"/>
              <a:t>4</a:t>
            </a:r>
            <a:r>
              <a:rPr lang="en-US" sz="2000"/>
              <a:t>)          80 ppt     40 ppt   0.003  1.33  </a:t>
            </a:r>
          </a:p>
          <a:p>
            <a:pPr>
              <a:lnSpc>
                <a:spcPct val="80000"/>
              </a:lnSpc>
              <a:buFontTx/>
              <a:buNone/>
            </a:pPr>
            <a:r>
              <a:rPr lang="en-US" sz="2000"/>
              <a:t>     </a:t>
            </a:r>
            <a:r>
              <a:rPr lang="en-US" sz="2000">
                <a:hlinkClick r:id="rId9" tooltip="Hexafluoroethane"/>
              </a:rPr>
              <a:t>Hexafluoroethane</a:t>
            </a:r>
            <a:r>
              <a:rPr lang="en-US" sz="2000"/>
              <a:t> (C</a:t>
            </a:r>
            <a:r>
              <a:rPr lang="en-US" sz="2000" baseline="-25000"/>
              <a:t>2</a:t>
            </a:r>
            <a:r>
              <a:rPr lang="en-US" sz="2000"/>
              <a:t>F</a:t>
            </a:r>
            <a:r>
              <a:rPr lang="en-US" sz="2000" baseline="-25000"/>
              <a:t>6</a:t>
            </a:r>
            <a:r>
              <a:rPr lang="en-US" sz="2000"/>
              <a:t>)             3 ppt        3 ppt   0.001  0.067 </a:t>
            </a:r>
          </a:p>
          <a:p>
            <a:pPr>
              <a:lnSpc>
                <a:spcPct val="80000"/>
              </a:lnSpc>
              <a:buFontTx/>
              <a:buNone/>
            </a:pPr>
            <a:r>
              <a:rPr lang="en-US" sz="2000"/>
              <a:t>	</a:t>
            </a:r>
            <a:r>
              <a:rPr lang="en-US" sz="2000">
                <a:hlinkClick r:id="rId10" tooltip="Sulfur hexafluoride"/>
              </a:rPr>
              <a:t>Sulfur hexafluoride</a:t>
            </a:r>
            <a:r>
              <a:rPr lang="en-US" sz="2000"/>
              <a:t> (SF</a:t>
            </a:r>
            <a:r>
              <a:rPr lang="en-US" sz="2000" baseline="-25000"/>
              <a:t>6</a:t>
            </a:r>
            <a:r>
              <a:rPr lang="en-US" sz="2000"/>
              <a:t>)          4.2 ppt     4.2 ppt   0.002  0.074 </a:t>
            </a:r>
          </a:p>
          <a:p>
            <a:pPr>
              <a:lnSpc>
                <a:spcPct val="80000"/>
              </a:lnSpc>
              <a:buFontTx/>
              <a:buNone/>
            </a:pPr>
            <a:r>
              <a:rPr lang="en-US" sz="2000"/>
              <a:t>	</a:t>
            </a:r>
          </a:p>
          <a:p>
            <a:pPr>
              <a:lnSpc>
                <a:spcPct val="80000"/>
              </a:lnSpc>
              <a:buFontTx/>
              <a:buNone/>
            </a:pPr>
            <a:r>
              <a:rPr lang="en-US" sz="2000"/>
              <a:t>	</a:t>
            </a:r>
            <a:r>
              <a:rPr lang="en-US" sz="2000">
                <a:hlinkClick r:id="rId11" tooltip="Fluoroform"/>
              </a:rPr>
              <a:t>HFC-23</a:t>
            </a:r>
            <a:r>
              <a:rPr lang="en-US" sz="2000"/>
              <a:t>* (CHF</a:t>
            </a:r>
            <a:r>
              <a:rPr lang="en-US" sz="2000" baseline="-25000"/>
              <a:t>3</a:t>
            </a:r>
            <a:r>
              <a:rPr lang="en-US" sz="2000"/>
              <a:t>)                        14 ppt       14 ppt  0.002   0.064 </a:t>
            </a:r>
          </a:p>
          <a:p>
            <a:pPr>
              <a:lnSpc>
                <a:spcPct val="80000"/>
              </a:lnSpc>
              <a:buFontTx/>
              <a:buNone/>
            </a:pPr>
            <a:r>
              <a:rPr lang="en-US" sz="2000"/>
              <a:t>	 Trifluoromethane</a:t>
            </a:r>
          </a:p>
          <a:p>
            <a:pPr>
              <a:lnSpc>
                <a:spcPct val="80000"/>
              </a:lnSpc>
              <a:buFontTx/>
              <a:buNone/>
            </a:pPr>
            <a:r>
              <a:rPr lang="en-US" sz="2000"/>
              <a:t>	</a:t>
            </a:r>
            <a:r>
              <a:rPr lang="en-US" sz="2000">
                <a:hlinkClick r:id="rId12" tooltip="1,1,1,2-Tetrafluoroethane"/>
              </a:rPr>
              <a:t>HFC-134a</a:t>
            </a:r>
            <a:r>
              <a:rPr lang="en-US" sz="2000"/>
              <a:t>* (C</a:t>
            </a:r>
            <a:r>
              <a:rPr lang="en-US" sz="2000" baseline="-25000"/>
              <a:t>2</a:t>
            </a:r>
            <a:r>
              <a:rPr lang="en-US" sz="2000"/>
              <a:t>H</a:t>
            </a:r>
            <a:r>
              <a:rPr lang="en-US" sz="2000" baseline="-25000"/>
              <a:t>2</a:t>
            </a:r>
            <a:r>
              <a:rPr lang="en-US" sz="2000"/>
              <a:t>F</a:t>
            </a:r>
            <a:r>
              <a:rPr lang="en-US" sz="2000" baseline="-25000"/>
              <a:t>4</a:t>
            </a:r>
            <a:r>
              <a:rPr lang="en-US" sz="2000"/>
              <a:t>)                7.5 ppt      7.5 ppt   0.001  0.007</a:t>
            </a:r>
          </a:p>
          <a:p>
            <a:pPr>
              <a:lnSpc>
                <a:spcPct val="80000"/>
              </a:lnSpc>
              <a:buFontTx/>
              <a:buNone/>
            </a:pPr>
            <a:r>
              <a:rPr lang="en-US" sz="2000"/>
              <a:t>	 1,1,1,2-tetrafluoroethane</a:t>
            </a:r>
          </a:p>
          <a:p>
            <a:pPr>
              <a:lnSpc>
                <a:spcPct val="80000"/>
              </a:lnSpc>
              <a:buFontTx/>
              <a:buNone/>
            </a:pPr>
            <a:r>
              <a:rPr lang="en-US" sz="2000"/>
              <a:t>     </a:t>
            </a:r>
            <a:r>
              <a:rPr lang="en-US" sz="2000">
                <a:hlinkClick r:id="rId13"/>
              </a:rPr>
              <a:t>HFC-152a</a:t>
            </a:r>
            <a:r>
              <a:rPr lang="en-US" sz="2000"/>
              <a:t>* (C</a:t>
            </a:r>
            <a:r>
              <a:rPr lang="en-US" sz="2000" baseline="-25000"/>
              <a:t>2</a:t>
            </a:r>
            <a:r>
              <a:rPr lang="en-US" sz="2000"/>
              <a:t>H</a:t>
            </a:r>
            <a:r>
              <a:rPr lang="en-US" sz="2000" baseline="-25000"/>
              <a:t>4</a:t>
            </a:r>
            <a:r>
              <a:rPr lang="en-US" sz="2000"/>
              <a:t>F</a:t>
            </a:r>
            <a:r>
              <a:rPr lang="en-US" sz="2000" baseline="-25000"/>
              <a:t>2</a:t>
            </a:r>
            <a:r>
              <a:rPr lang="en-US" sz="2000"/>
              <a:t>)                  0.5ppt      0.5ppt   0.000   0.04</a:t>
            </a:r>
          </a:p>
          <a:p>
            <a:pPr>
              <a:lnSpc>
                <a:spcPct val="80000"/>
              </a:lnSpc>
              <a:buFontTx/>
              <a:buNone/>
            </a:pPr>
            <a:r>
              <a:rPr lang="en-US" sz="2000"/>
              <a:t>	1,1-Difluoroethane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additive="base">
                                        <p:cTn id="19"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additive="base">
                                        <p:cTn id="25"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3" end="3"/>
                                            </p:txEl>
                                          </p:spTgt>
                                        </p:tgtEl>
                                        <p:attrNameLst>
                                          <p:attrName>style.visibility</p:attrName>
                                        </p:attrNameLst>
                                      </p:cBhvr>
                                      <p:to>
                                        <p:strVal val="visible"/>
                                      </p:to>
                                    </p:set>
                                    <p:anim calcmode="lin" valueType="num">
                                      <p:cBhvr additive="base">
                                        <p:cTn id="31"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4" end="4"/>
                                            </p:txEl>
                                          </p:spTgt>
                                        </p:tgtEl>
                                        <p:attrNameLst>
                                          <p:attrName>style.visibility</p:attrName>
                                        </p:attrNameLst>
                                      </p:cBhvr>
                                      <p:to>
                                        <p:strVal val="visible"/>
                                      </p:to>
                                    </p:set>
                                    <p:anim calcmode="lin" valueType="num">
                                      <p:cBhvr additive="base">
                                        <p:cTn id="37"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4275">
                                            <p:txEl>
                                              <p:pRg st="5" end="5"/>
                                            </p:txEl>
                                          </p:spTgt>
                                        </p:tgtEl>
                                        <p:attrNameLst>
                                          <p:attrName>style.visibility</p:attrName>
                                        </p:attrNameLst>
                                      </p:cBhvr>
                                      <p:to>
                                        <p:strVal val="visible"/>
                                      </p:to>
                                    </p:set>
                                    <p:anim calcmode="lin" valueType="num">
                                      <p:cBhvr additive="base">
                                        <p:cTn id="41"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4275">
                                            <p:txEl>
                                              <p:pRg st="6" end="6"/>
                                            </p:txEl>
                                          </p:spTgt>
                                        </p:tgtEl>
                                        <p:attrNameLst>
                                          <p:attrName>style.visibility</p:attrName>
                                        </p:attrNameLst>
                                      </p:cBhvr>
                                      <p:to>
                                        <p:strVal val="visible"/>
                                      </p:to>
                                    </p:set>
                                    <p:anim calcmode="lin" valueType="num">
                                      <p:cBhvr additive="base">
                                        <p:cTn id="47"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4275">
                                            <p:txEl>
                                              <p:pRg st="7" end="7"/>
                                            </p:txEl>
                                          </p:spTgt>
                                        </p:tgtEl>
                                        <p:attrNameLst>
                                          <p:attrName>style.visibility</p:attrName>
                                        </p:attrNameLst>
                                      </p:cBhvr>
                                      <p:to>
                                        <p:strVal val="visible"/>
                                      </p:to>
                                    </p:set>
                                    <p:anim calcmode="lin" valueType="num">
                                      <p:cBhvr additive="base">
                                        <p:cTn id="53"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4275">
                                            <p:txEl>
                                              <p:pRg st="8" end="8"/>
                                            </p:txEl>
                                          </p:spTgt>
                                        </p:tgtEl>
                                        <p:attrNameLst>
                                          <p:attrName>style.visibility</p:attrName>
                                        </p:attrNameLst>
                                      </p:cBhvr>
                                      <p:to>
                                        <p:strVal val="visible"/>
                                      </p:to>
                                    </p:set>
                                    <p:anim calcmode="lin" valueType="num">
                                      <p:cBhvr additive="base">
                                        <p:cTn id="59"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54275">
                                            <p:txEl>
                                              <p:pRg st="10" end="10"/>
                                            </p:txEl>
                                          </p:spTgt>
                                        </p:tgtEl>
                                        <p:attrNameLst>
                                          <p:attrName>style.visibility</p:attrName>
                                        </p:attrNameLst>
                                      </p:cBhvr>
                                      <p:to>
                                        <p:strVal val="visible"/>
                                      </p:to>
                                    </p:set>
                                    <p:anim calcmode="lin" valueType="num">
                                      <p:cBhvr additive="base">
                                        <p:cTn id="65" dur="500" fill="hold"/>
                                        <p:tgtEl>
                                          <p:spTgt spid="54275">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4275">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4275">
                                            <p:txEl>
                                              <p:pRg st="11" end="11"/>
                                            </p:txEl>
                                          </p:spTgt>
                                        </p:tgtEl>
                                        <p:attrNameLst>
                                          <p:attrName>style.visibility</p:attrName>
                                        </p:attrNameLst>
                                      </p:cBhvr>
                                      <p:to>
                                        <p:strVal val="visible"/>
                                      </p:to>
                                    </p:set>
                                    <p:anim calcmode="lin" valueType="num">
                                      <p:cBhvr additive="base">
                                        <p:cTn id="69" dur="500" fill="hold"/>
                                        <p:tgtEl>
                                          <p:spTgt spid="5427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427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4275">
                                            <p:txEl>
                                              <p:pRg st="12" end="12"/>
                                            </p:txEl>
                                          </p:spTgt>
                                        </p:tgtEl>
                                        <p:attrNameLst>
                                          <p:attrName>style.visibility</p:attrName>
                                        </p:attrNameLst>
                                      </p:cBhvr>
                                      <p:to>
                                        <p:strVal val="visible"/>
                                      </p:to>
                                    </p:set>
                                    <p:anim calcmode="lin" valueType="num">
                                      <p:cBhvr additive="base">
                                        <p:cTn id="75" dur="500" fill="hold"/>
                                        <p:tgtEl>
                                          <p:spTgt spid="54275">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4275">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4275">
                                            <p:txEl>
                                              <p:pRg st="13" end="13"/>
                                            </p:txEl>
                                          </p:spTgt>
                                        </p:tgtEl>
                                        <p:attrNameLst>
                                          <p:attrName>style.visibility</p:attrName>
                                        </p:attrNameLst>
                                      </p:cBhvr>
                                      <p:to>
                                        <p:strVal val="visible"/>
                                      </p:to>
                                    </p:set>
                                    <p:anim calcmode="lin" valueType="num">
                                      <p:cBhvr additive="base">
                                        <p:cTn id="79" dur="500" fill="hold"/>
                                        <p:tgtEl>
                                          <p:spTgt spid="54275">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427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54275">
                                            <p:txEl>
                                              <p:pRg st="14" end="14"/>
                                            </p:txEl>
                                          </p:spTgt>
                                        </p:tgtEl>
                                        <p:attrNameLst>
                                          <p:attrName>style.visibility</p:attrName>
                                        </p:attrNameLst>
                                      </p:cBhvr>
                                      <p:to>
                                        <p:strVal val="visible"/>
                                      </p:to>
                                    </p:set>
                                    <p:anim calcmode="lin" valueType="num">
                                      <p:cBhvr additive="base">
                                        <p:cTn id="85" dur="500" fill="hold"/>
                                        <p:tgtEl>
                                          <p:spTgt spid="54275">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4275">
                                            <p:txEl>
                                              <p:pRg st="14" end="14"/>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4275">
                                            <p:txEl>
                                              <p:pRg st="15" end="15"/>
                                            </p:txEl>
                                          </p:spTgt>
                                        </p:tgtEl>
                                        <p:attrNameLst>
                                          <p:attrName>style.visibility</p:attrName>
                                        </p:attrNameLst>
                                      </p:cBhvr>
                                      <p:to>
                                        <p:strVal val="visible"/>
                                      </p:to>
                                    </p:set>
                                    <p:anim calcmode="lin" valueType="num">
                                      <p:cBhvr additive="base">
                                        <p:cTn id="89" dur="500" fill="hold"/>
                                        <p:tgtEl>
                                          <p:spTgt spid="54275">
                                            <p:txEl>
                                              <p:pRg st="15" end="1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427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Evolution of Earth’s Atmosphere</a:t>
            </a:r>
          </a:p>
        </p:txBody>
      </p:sp>
      <p:sp>
        <p:nvSpPr>
          <p:cNvPr id="23555" name="Text Box 3"/>
          <p:cNvSpPr txBox="1">
            <a:spLocks noChangeArrowheads="1"/>
          </p:cNvSpPr>
          <p:nvPr/>
        </p:nvSpPr>
        <p:spPr bwMode="auto">
          <a:xfrm>
            <a:off x="685800" y="1219203"/>
            <a:ext cx="7848600" cy="3877266"/>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History of Earth’s atmosphere:</a:t>
            </a:r>
          </a:p>
          <a:p>
            <a:pPr>
              <a:spcBef>
                <a:spcPct val="50000"/>
              </a:spcBef>
              <a:buFontTx/>
              <a:buChar char="•"/>
            </a:pPr>
            <a:r>
              <a:rPr lang="en-US">
                <a:solidFill>
                  <a:schemeClr val="accent2"/>
                </a:solidFill>
              </a:rPr>
              <a:t> </a:t>
            </a:r>
            <a:r>
              <a:rPr lang="en-US"/>
              <a:t>Primary</a:t>
            </a:r>
            <a:r>
              <a:rPr lang="en-US">
                <a:solidFill>
                  <a:schemeClr val="accent2"/>
                </a:solidFill>
              </a:rPr>
              <a:t> atmosphere was hydrogen, helium; this escaped Earth’s gravity</a:t>
            </a:r>
          </a:p>
          <a:p>
            <a:pPr>
              <a:spcBef>
                <a:spcPct val="50000"/>
              </a:spcBef>
              <a:buFontTx/>
              <a:buChar char="•"/>
            </a:pPr>
            <a:r>
              <a:rPr lang="en-US">
                <a:solidFill>
                  <a:schemeClr val="accent2"/>
                </a:solidFill>
              </a:rPr>
              <a:t> </a:t>
            </a:r>
            <a:r>
              <a:rPr lang="en-US"/>
              <a:t>Secondary</a:t>
            </a:r>
            <a:r>
              <a:rPr lang="en-US">
                <a:solidFill>
                  <a:schemeClr val="accent2"/>
                </a:solidFill>
              </a:rPr>
              <a:t> atmosphere, from volcanic activity, mostly nitrogen</a:t>
            </a:r>
          </a:p>
          <a:p>
            <a:pPr>
              <a:spcBef>
                <a:spcPct val="50000"/>
              </a:spcBef>
              <a:buFontTx/>
              <a:buChar char="•"/>
            </a:pPr>
            <a:r>
              <a:rPr lang="en-US">
                <a:solidFill>
                  <a:schemeClr val="accent2"/>
                </a:solidFill>
              </a:rPr>
              <a:t> </a:t>
            </a:r>
            <a:r>
              <a:rPr lang="en-US"/>
              <a:t>Life</a:t>
            </a:r>
            <a:r>
              <a:rPr lang="en-US">
                <a:solidFill>
                  <a:schemeClr val="accent2"/>
                </a:solidFill>
              </a:rPr>
              <a:t> appeared, creating atmospheric </a:t>
            </a:r>
            <a:r>
              <a:rPr lang="en-US"/>
              <a:t>oxygen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7.3 Earth’s Interior</a:t>
            </a:r>
          </a:p>
        </p:txBody>
      </p:sp>
      <p:sp>
        <p:nvSpPr>
          <p:cNvPr id="22532" name="Text Box 4"/>
          <p:cNvSpPr txBox="1">
            <a:spLocks noChangeArrowheads="1"/>
          </p:cNvSpPr>
          <p:nvPr/>
        </p:nvSpPr>
        <p:spPr bwMode="auto">
          <a:xfrm>
            <a:off x="304800" y="1066801"/>
            <a:ext cx="8229600" cy="4545031"/>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Seismic waves:</a:t>
            </a:r>
          </a:p>
          <a:p>
            <a:pPr>
              <a:spcBef>
                <a:spcPct val="50000"/>
              </a:spcBef>
              <a:buFontTx/>
              <a:buChar char="•"/>
            </a:pPr>
            <a:r>
              <a:rPr lang="en-US">
                <a:solidFill>
                  <a:schemeClr val="accent2"/>
                </a:solidFill>
              </a:rPr>
              <a:t> </a:t>
            </a:r>
            <a:r>
              <a:rPr lang="en-US"/>
              <a:t>Earthquakes</a:t>
            </a:r>
            <a:r>
              <a:rPr lang="en-US">
                <a:solidFill>
                  <a:schemeClr val="accent2"/>
                </a:solidFill>
              </a:rPr>
              <a:t> produce both pressure (P) and shear (S) waves </a:t>
            </a:r>
          </a:p>
          <a:p>
            <a:pPr>
              <a:spcBef>
                <a:spcPct val="50000"/>
              </a:spcBef>
              <a:buFontTx/>
              <a:buChar char="•"/>
            </a:pPr>
            <a:r>
              <a:rPr lang="en-US">
                <a:solidFill>
                  <a:schemeClr val="accent2"/>
                </a:solidFill>
              </a:rPr>
              <a:t> </a:t>
            </a:r>
            <a:r>
              <a:rPr lang="en-US"/>
              <a:t>Pressure waves</a:t>
            </a:r>
            <a:r>
              <a:rPr lang="en-US">
                <a:solidFill>
                  <a:schemeClr val="accent2"/>
                </a:solidFill>
              </a:rPr>
              <a:t> will travel through both liquids and solids</a:t>
            </a:r>
          </a:p>
          <a:p>
            <a:pPr>
              <a:spcBef>
                <a:spcPct val="50000"/>
              </a:spcBef>
              <a:buFontTx/>
              <a:buChar char="•"/>
            </a:pPr>
            <a:r>
              <a:rPr lang="en-US">
                <a:solidFill>
                  <a:schemeClr val="accent2"/>
                </a:solidFill>
              </a:rPr>
              <a:t> </a:t>
            </a:r>
            <a:r>
              <a:rPr lang="en-US"/>
              <a:t>Shear waves</a:t>
            </a:r>
            <a:r>
              <a:rPr lang="en-US">
                <a:solidFill>
                  <a:schemeClr val="accent2"/>
                </a:solidFill>
              </a:rPr>
              <a:t> will not travel through liquid, as liquids do not resist shear forces</a:t>
            </a:r>
          </a:p>
          <a:p>
            <a:pPr>
              <a:spcBef>
                <a:spcPct val="50000"/>
              </a:spcBef>
              <a:buFontTx/>
              <a:buChar char="•"/>
            </a:pPr>
            <a:r>
              <a:rPr lang="en-US">
                <a:solidFill>
                  <a:schemeClr val="accent2"/>
                </a:solidFill>
              </a:rPr>
              <a:t> </a:t>
            </a:r>
            <a:r>
              <a:rPr lang="en-US"/>
              <a:t>Wave speed</a:t>
            </a:r>
            <a:r>
              <a:rPr lang="en-US">
                <a:solidFill>
                  <a:schemeClr val="accent2"/>
                </a:solidFill>
              </a:rPr>
              <a:t> depends on density of material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 calcmode="lin" valueType="num">
                                      <p:cBhvr additive="base">
                                        <p:cTn id="7" dur="500" fill="hold"/>
                                        <p:tgtEl>
                                          <p:spTgt spid="225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2">
                                            <p:txEl>
                                              <p:pRg st="4" end="4"/>
                                            </p:txEl>
                                          </p:spTgt>
                                        </p:tgtEl>
                                        <p:attrNameLst>
                                          <p:attrName>style.visibility</p:attrName>
                                        </p:attrNameLst>
                                      </p:cBhvr>
                                      <p:to>
                                        <p:strVal val="visible"/>
                                      </p:to>
                                    </p:set>
                                    <p:anim calcmode="lin" valueType="num">
                                      <p:cBhvr additive="base">
                                        <p:cTn id="31" dur="500" fill="hold"/>
                                        <p:tgtEl>
                                          <p:spTgt spid="225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304800"/>
            <a:ext cx="8305800" cy="1446551"/>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4800" dirty="0">
                <a:solidFill>
                  <a:schemeClr val="accent2"/>
                </a:solidFill>
              </a:rPr>
              <a:t>The Terrestrial Planets </a:t>
            </a:r>
            <a:r>
              <a:rPr lang="en-US" sz="3900" dirty="0">
                <a:solidFill>
                  <a:schemeClr val="accent2"/>
                </a:solidFill>
              </a:rPr>
              <a:t>Chapter 7 – The Earth</a:t>
            </a:r>
          </a:p>
        </p:txBody>
      </p:sp>
      <p:pic>
        <p:nvPicPr>
          <p:cNvPr id="2054" name="Picture 6" descr="07_00CO"/>
          <p:cNvPicPr>
            <a:picLocks noChangeAspect="1" noChangeArrowheads="1"/>
          </p:cNvPicPr>
          <p:nvPr/>
        </p:nvPicPr>
        <p:blipFill>
          <a:blip r:embed="rId3" cstate="print"/>
          <a:srcRect/>
          <a:stretch>
            <a:fillRect/>
          </a:stretch>
        </p:blipFill>
        <p:spPr bwMode="auto">
          <a:xfrm>
            <a:off x="2743200" y="1828800"/>
            <a:ext cx="3821114" cy="50292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7.3 Earth’s Interior</a:t>
            </a:r>
          </a:p>
        </p:txBody>
      </p:sp>
      <p:sp>
        <p:nvSpPr>
          <p:cNvPr id="21507" name="Text Box 3"/>
          <p:cNvSpPr txBox="1">
            <a:spLocks noChangeArrowheads="1"/>
          </p:cNvSpPr>
          <p:nvPr/>
        </p:nvSpPr>
        <p:spPr bwMode="auto">
          <a:xfrm>
            <a:off x="152400" y="914400"/>
            <a:ext cx="8991600" cy="983618"/>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Can use pattern of </a:t>
            </a:r>
            <a:r>
              <a:rPr lang="en-US"/>
              <a:t>reflections</a:t>
            </a:r>
            <a:r>
              <a:rPr lang="en-US">
                <a:solidFill>
                  <a:schemeClr val="accent2"/>
                </a:solidFill>
              </a:rPr>
              <a:t> during earthquakes to deduce </a:t>
            </a:r>
            <a:r>
              <a:rPr lang="en-US"/>
              <a:t>interior structure</a:t>
            </a:r>
            <a:r>
              <a:rPr lang="en-US">
                <a:solidFill>
                  <a:schemeClr val="accent2"/>
                </a:solidFill>
              </a:rPr>
              <a:t> of Earth:</a:t>
            </a:r>
          </a:p>
        </p:txBody>
      </p:sp>
      <p:pic>
        <p:nvPicPr>
          <p:cNvPr id="21509" name="Picture 5" descr="07_07"/>
          <p:cNvPicPr>
            <a:picLocks noChangeAspect="1" noChangeArrowheads="1"/>
          </p:cNvPicPr>
          <p:nvPr/>
        </p:nvPicPr>
        <p:blipFill>
          <a:blip r:embed="rId3" cstate="print"/>
          <a:srcRect b="4762"/>
          <a:stretch>
            <a:fillRect/>
          </a:stretch>
        </p:blipFill>
        <p:spPr bwMode="auto">
          <a:xfrm>
            <a:off x="3789365" y="1830388"/>
            <a:ext cx="4897437" cy="4875212"/>
          </a:xfrm>
          <a:prstGeom prst="rect">
            <a:avLst/>
          </a:prstGeom>
          <a:noFill/>
        </p:spPr>
      </p:pic>
      <p:sp>
        <p:nvSpPr>
          <p:cNvPr id="21510" name="Text Box 6"/>
          <p:cNvSpPr txBox="1">
            <a:spLocks noChangeArrowheads="1"/>
          </p:cNvSpPr>
          <p:nvPr/>
        </p:nvSpPr>
        <p:spPr bwMode="auto">
          <a:xfrm>
            <a:off x="76200" y="3276601"/>
            <a:ext cx="2743200" cy="1263914"/>
          </a:xfrm>
          <a:prstGeom prst="rect">
            <a:avLst/>
          </a:prstGeom>
          <a:noFill/>
          <a:ln w="9525">
            <a:noFill/>
            <a:miter lim="800000"/>
            <a:headEnd/>
            <a:tailEnd/>
          </a:ln>
          <a:effectLst/>
        </p:spPr>
        <p:txBody>
          <a:bodyPr lIns="91422" tIns="45712" rIns="91422" bIns="45712">
            <a:spAutoFit/>
          </a:bodyPr>
          <a:lstStyle/>
          <a:p>
            <a:r>
              <a:rPr lang="en-US" sz="2300"/>
              <a:t>Only p-waves</a:t>
            </a:r>
            <a:r>
              <a:rPr lang="en-US"/>
              <a:t> </a:t>
            </a:r>
            <a:r>
              <a:rPr lang="en-US" sz="2300"/>
              <a:t>go through liquid parts</a:t>
            </a:r>
          </a:p>
        </p:txBody>
      </p:sp>
      <p:sp>
        <p:nvSpPr>
          <p:cNvPr id="21511" name="Text Box 7"/>
          <p:cNvSpPr txBox="1">
            <a:spLocks noChangeArrowheads="1"/>
          </p:cNvSpPr>
          <p:nvPr/>
        </p:nvSpPr>
        <p:spPr bwMode="auto">
          <a:xfrm>
            <a:off x="60327" y="2133601"/>
            <a:ext cx="3216275" cy="1187449"/>
          </a:xfrm>
          <a:prstGeom prst="rect">
            <a:avLst/>
          </a:prstGeom>
          <a:noFill/>
          <a:ln w="9525">
            <a:noFill/>
            <a:miter lim="800000"/>
            <a:headEnd/>
            <a:tailEnd/>
          </a:ln>
          <a:effectLst/>
        </p:spPr>
        <p:txBody>
          <a:bodyPr lIns="91422" tIns="45712" rIns="91422" bIns="45712">
            <a:spAutoFit/>
          </a:bodyPr>
          <a:lstStyle/>
          <a:p>
            <a:r>
              <a:rPr lang="en-US" sz="2300"/>
              <a:t>Both p and s-waves go through solid parts</a:t>
            </a:r>
          </a:p>
        </p:txBody>
      </p:sp>
      <p:sp>
        <p:nvSpPr>
          <p:cNvPr id="21512" name="Text Box 8"/>
          <p:cNvSpPr txBox="1">
            <a:spLocks noChangeArrowheads="1"/>
          </p:cNvSpPr>
          <p:nvPr/>
        </p:nvSpPr>
        <p:spPr bwMode="auto">
          <a:xfrm>
            <a:off x="44451" y="4572000"/>
            <a:ext cx="3084514" cy="457200"/>
          </a:xfrm>
          <a:prstGeom prst="rect">
            <a:avLst/>
          </a:prstGeom>
          <a:noFill/>
          <a:ln w="9525">
            <a:noFill/>
            <a:miter lim="800000"/>
            <a:headEnd/>
            <a:tailEnd/>
          </a:ln>
          <a:effectLst/>
        </p:spPr>
        <p:txBody>
          <a:bodyPr wrap="none" lIns="91422" tIns="45712" rIns="91422" bIns="45712">
            <a:spAutoFit/>
          </a:bodyPr>
          <a:lstStyle/>
          <a:p>
            <a:r>
              <a:rPr lang="en-US" sz="2300"/>
              <a:t>Waves are refracted</a:t>
            </a:r>
          </a:p>
        </p:txBody>
      </p:sp>
      <p:sp>
        <p:nvSpPr>
          <p:cNvPr id="21513" name="Text Box 9"/>
          <p:cNvSpPr txBox="1">
            <a:spLocks noChangeArrowheads="1"/>
          </p:cNvSpPr>
          <p:nvPr/>
        </p:nvSpPr>
        <p:spPr bwMode="auto">
          <a:xfrm>
            <a:off x="60327" y="5105401"/>
            <a:ext cx="3597275" cy="1187449"/>
          </a:xfrm>
          <a:prstGeom prst="rect">
            <a:avLst/>
          </a:prstGeom>
          <a:noFill/>
          <a:ln w="9525">
            <a:noFill/>
            <a:miter lim="800000"/>
            <a:headEnd/>
            <a:tailEnd/>
          </a:ln>
          <a:effectLst/>
        </p:spPr>
        <p:txBody>
          <a:bodyPr lIns="91422" tIns="45712" rIns="91422" bIns="45712">
            <a:spAutoFit/>
          </a:bodyPr>
          <a:lstStyle/>
          <a:p>
            <a:r>
              <a:rPr lang="en-US" sz="2300"/>
              <a:t>Can use this to triangulate epicenter of quakes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Effect transition="in" filter="dissolve">
                                      <p:cBhvr>
                                        <p:cTn id="13" dur="500"/>
                                        <p:tgtEl>
                                          <p:spTgt spid="2150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1510">
                                            <p:txEl>
                                              <p:pRg st="0" end="0"/>
                                            </p:txEl>
                                          </p:spTgt>
                                        </p:tgtEl>
                                        <p:attrNameLst>
                                          <p:attrName>style.visibility</p:attrName>
                                        </p:attrNameLst>
                                      </p:cBhvr>
                                      <p:to>
                                        <p:strVal val="visible"/>
                                      </p:to>
                                    </p:set>
                                    <p:anim calcmode="lin" valueType="num">
                                      <p:cBhvr additive="base">
                                        <p:cTn id="24" dur="500" fill="hold"/>
                                        <p:tgtEl>
                                          <p:spTgt spid="215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512">
                                            <p:txEl>
                                              <p:pRg st="0" end="0"/>
                                            </p:txEl>
                                          </p:spTgt>
                                        </p:tgtEl>
                                        <p:attrNameLst>
                                          <p:attrName>style.visibility</p:attrName>
                                        </p:attrNameLst>
                                      </p:cBhvr>
                                      <p:to>
                                        <p:strVal val="visible"/>
                                      </p:to>
                                    </p:set>
                                    <p:anim calcmode="lin" valueType="num">
                                      <p:cBhvr additive="base">
                                        <p:cTn id="30" dur="500" fill="hold"/>
                                        <p:tgtEl>
                                          <p:spTgt spid="215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5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1513">
                                            <p:txEl>
                                              <p:pRg st="0" end="0"/>
                                            </p:txEl>
                                          </p:spTgt>
                                        </p:tgtEl>
                                        <p:attrNameLst>
                                          <p:attrName>style.visibility</p:attrName>
                                        </p:attrNameLst>
                                      </p:cBhvr>
                                      <p:to>
                                        <p:strVal val="visible"/>
                                      </p:to>
                                    </p:set>
                                    <p:anim calcmode="lin" valueType="num">
                                      <p:cBhvr additive="base">
                                        <p:cTn id="36" dur="500" fill="hold"/>
                                        <p:tgtEl>
                                          <p:spTgt spid="2151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15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28600"/>
            <a:ext cx="9144000" cy="1143000"/>
          </a:xfrm>
        </p:spPr>
        <p:txBody>
          <a:bodyPr/>
          <a:lstStyle/>
          <a:p>
            <a:r>
              <a:rPr lang="en-US" sz="3900" b="1" u="sng" dirty="0">
                <a:solidFill>
                  <a:schemeClr val="accent2"/>
                </a:solidFill>
              </a:rPr>
              <a:t>Seismology</a:t>
            </a:r>
            <a:br>
              <a:rPr lang="en-US" sz="3900" b="1" u="sng" dirty="0">
                <a:solidFill>
                  <a:schemeClr val="accent2"/>
                </a:solidFill>
              </a:rPr>
            </a:br>
            <a:r>
              <a:rPr lang="en-US" sz="2000" b="1" dirty="0">
                <a:solidFill>
                  <a:schemeClr val="accent2"/>
                </a:solidFill>
              </a:rPr>
              <a:t>the Study of earthquakes and the waves that they </a:t>
            </a:r>
            <a:br>
              <a:rPr lang="en-US" sz="2000" b="1" dirty="0">
                <a:solidFill>
                  <a:schemeClr val="accent2"/>
                </a:solidFill>
              </a:rPr>
            </a:br>
            <a:r>
              <a:rPr lang="en-US" sz="2000" b="1" dirty="0">
                <a:solidFill>
                  <a:schemeClr val="accent2"/>
                </a:solidFill>
              </a:rPr>
              <a:t>produce in the earths interior</a:t>
            </a:r>
          </a:p>
        </p:txBody>
      </p:sp>
      <p:pic>
        <p:nvPicPr>
          <p:cNvPr id="59396" name="Picture 4" descr="P-wave_medium"/>
          <p:cNvPicPr>
            <a:picLocks noChangeAspect="1" noChangeArrowheads="1"/>
          </p:cNvPicPr>
          <p:nvPr/>
        </p:nvPicPr>
        <p:blipFill>
          <a:blip r:embed="rId3" cstate="print"/>
          <a:srcRect/>
          <a:stretch>
            <a:fillRect/>
          </a:stretch>
        </p:blipFill>
        <p:spPr bwMode="auto">
          <a:xfrm>
            <a:off x="460222" y="2574130"/>
            <a:ext cx="2571751" cy="3014492"/>
          </a:xfrm>
          <a:prstGeom prst="rect">
            <a:avLst/>
          </a:prstGeom>
          <a:noFill/>
        </p:spPr>
      </p:pic>
      <p:pic>
        <p:nvPicPr>
          <p:cNvPr id="59397" name="Picture 5" descr="S-wave_medium"/>
          <p:cNvPicPr>
            <a:picLocks noChangeAspect="1" noChangeArrowheads="1"/>
          </p:cNvPicPr>
          <p:nvPr/>
        </p:nvPicPr>
        <p:blipFill>
          <a:blip r:embed="rId4" cstate="print"/>
          <a:srcRect/>
          <a:stretch>
            <a:fillRect/>
          </a:stretch>
        </p:blipFill>
        <p:spPr bwMode="auto">
          <a:xfrm>
            <a:off x="5718774" y="1696981"/>
            <a:ext cx="2676601" cy="3081336"/>
          </a:xfrm>
          <a:prstGeom prst="rect">
            <a:avLst/>
          </a:prstGeom>
          <a:noFill/>
        </p:spPr>
      </p:pic>
      <p:pic>
        <p:nvPicPr>
          <p:cNvPr id="59398" name="Picture 6" descr="Swave"/>
          <p:cNvPicPr>
            <a:picLocks noChangeAspect="1" noChangeArrowheads="1"/>
          </p:cNvPicPr>
          <p:nvPr/>
        </p:nvPicPr>
        <p:blipFill>
          <a:blip r:embed="rId5" cstate="print"/>
          <a:srcRect b="15005"/>
          <a:stretch>
            <a:fillRect/>
          </a:stretch>
        </p:blipFill>
        <p:spPr bwMode="auto">
          <a:xfrm>
            <a:off x="5546725" y="4773769"/>
            <a:ext cx="3140075" cy="1169831"/>
          </a:xfrm>
          <a:prstGeom prst="rect">
            <a:avLst/>
          </a:prstGeom>
          <a:noFill/>
        </p:spPr>
      </p:pic>
      <p:sp>
        <p:nvSpPr>
          <p:cNvPr id="59399" name="Text Box 7"/>
          <p:cNvSpPr txBox="1">
            <a:spLocks noChangeArrowheads="1"/>
          </p:cNvSpPr>
          <p:nvPr/>
        </p:nvSpPr>
        <p:spPr bwMode="auto">
          <a:xfrm>
            <a:off x="381002" y="5791200"/>
            <a:ext cx="3081338" cy="822326"/>
          </a:xfrm>
          <a:prstGeom prst="rect">
            <a:avLst/>
          </a:prstGeom>
          <a:noFill/>
          <a:ln w="9525">
            <a:noFill/>
            <a:miter lim="800000"/>
            <a:headEnd/>
            <a:tailEnd/>
          </a:ln>
          <a:effectLst/>
        </p:spPr>
        <p:txBody>
          <a:bodyPr wrap="none" lIns="91422" tIns="45712" rIns="91422" bIns="45712">
            <a:spAutoFit/>
          </a:bodyPr>
          <a:lstStyle/>
          <a:p>
            <a:r>
              <a:rPr lang="en-US" sz="2300" u="sng" dirty="0"/>
              <a:t>p-waves</a:t>
            </a:r>
          </a:p>
          <a:p>
            <a:r>
              <a:rPr lang="en-US" sz="2300" dirty="0"/>
              <a:t>compression waves</a:t>
            </a:r>
          </a:p>
        </p:txBody>
      </p:sp>
      <p:sp>
        <p:nvSpPr>
          <p:cNvPr id="59400" name="Text Box 8"/>
          <p:cNvSpPr txBox="1">
            <a:spLocks noChangeArrowheads="1"/>
          </p:cNvSpPr>
          <p:nvPr/>
        </p:nvSpPr>
        <p:spPr bwMode="auto">
          <a:xfrm>
            <a:off x="5546727" y="5959476"/>
            <a:ext cx="2728914" cy="822326"/>
          </a:xfrm>
          <a:prstGeom prst="rect">
            <a:avLst/>
          </a:prstGeom>
          <a:noFill/>
          <a:ln w="9525">
            <a:noFill/>
            <a:miter lim="800000"/>
            <a:headEnd/>
            <a:tailEnd/>
          </a:ln>
          <a:effectLst/>
        </p:spPr>
        <p:txBody>
          <a:bodyPr wrap="none" lIns="91422" tIns="45712" rIns="91422" bIns="45712">
            <a:spAutoFit/>
          </a:bodyPr>
          <a:lstStyle/>
          <a:p>
            <a:r>
              <a:rPr lang="en-US" sz="2300" u="sng" dirty="0"/>
              <a:t>s-waves</a:t>
            </a:r>
          </a:p>
          <a:p>
            <a:r>
              <a:rPr lang="en-US" sz="2300" dirty="0"/>
              <a:t>transverse waves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9396"/>
                                        </p:tgtEl>
                                        <p:attrNameLst>
                                          <p:attrName>style.visibility</p:attrName>
                                        </p:attrNameLst>
                                      </p:cBhvr>
                                      <p:to>
                                        <p:strVal val="visible"/>
                                      </p:to>
                                    </p:set>
                                    <p:animEffect transition="in" filter="dissolve">
                                      <p:cBhvr>
                                        <p:cTn id="13" dur="500"/>
                                        <p:tgtEl>
                                          <p:spTgt spid="593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iterate type="lt">
                                    <p:tmPct val="0"/>
                                  </p:iterate>
                                  <p:childTnLst>
                                    <p:set>
                                      <p:cBhvr>
                                        <p:cTn id="17" dur="1" fill="hold">
                                          <p:stCondLst>
                                            <p:cond delay="0"/>
                                          </p:stCondLst>
                                        </p:cTn>
                                        <p:tgtEl>
                                          <p:spTgt spid="59399">
                                            <p:txEl>
                                              <p:pRg st="0" end="0"/>
                                            </p:txEl>
                                          </p:spTgt>
                                        </p:tgtEl>
                                        <p:attrNameLst>
                                          <p:attrName>style.visibility</p:attrName>
                                        </p:attrNameLst>
                                      </p:cBhvr>
                                      <p:to>
                                        <p:strVal val="visible"/>
                                      </p:to>
                                    </p:set>
                                    <p:anim calcmode="lin" valueType="num">
                                      <p:cBhvr additive="base">
                                        <p:cTn id="18" dur="500" fill="hold"/>
                                        <p:tgtEl>
                                          <p:spTgt spid="5939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93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iterate type="lt">
                                    <p:tmPct val="0"/>
                                  </p:iterate>
                                  <p:childTnLst>
                                    <p:animClr clrSpc="rgb" dir="cw">
                                      <p:cBhvr override="childStyle">
                                        <p:cTn id="23" dur="100" fill="hold"/>
                                        <p:tgtEl>
                                          <p:spTgt spid="59399">
                                            <p:txEl>
                                              <p:pRg st="0" end="0"/>
                                            </p:txEl>
                                          </p:spTgt>
                                        </p:tgtEl>
                                        <p:attrNameLst>
                                          <p:attrName>style.color</p:attrName>
                                        </p:attrNameLst>
                                      </p:cBhvr>
                                      <p:to>
                                        <a:schemeClr val="accent2"/>
                                      </p:to>
                                    </p:animClr>
                                    <p:animClr clrSpc="rgb" dir="cw">
                                      <p:cBhvr>
                                        <p:cTn id="24" dur="100" fill="hold"/>
                                        <p:tgtEl>
                                          <p:spTgt spid="59399">
                                            <p:txEl>
                                              <p:pRg st="0" end="0"/>
                                            </p:txEl>
                                          </p:spTgt>
                                        </p:tgtEl>
                                        <p:attrNameLst>
                                          <p:attrName>fillcolor</p:attrName>
                                        </p:attrNameLst>
                                      </p:cBhvr>
                                      <p:to>
                                        <a:schemeClr val="accent2"/>
                                      </p:to>
                                    </p:animClr>
                                    <p:set>
                                      <p:cBhvr>
                                        <p:cTn id="25" dur="100" fill="hold"/>
                                        <p:tgtEl>
                                          <p:spTgt spid="59399">
                                            <p:txEl>
                                              <p:pRg st="0" end="0"/>
                                            </p:txEl>
                                          </p:spTgt>
                                        </p:tgtEl>
                                        <p:attrNameLst>
                                          <p:attrName>fill.type</p:attrName>
                                        </p:attrNameLst>
                                      </p:cBhvr>
                                      <p:to>
                                        <p:strVal val="solid"/>
                                      </p:to>
                                    </p:set>
                                    <p:set>
                                      <p:cBhvr>
                                        <p:cTn id="26" dur="100" fill="hold"/>
                                        <p:tgtEl>
                                          <p:spTgt spid="59399">
                                            <p:txEl>
                                              <p:pRg st="0" end="0"/>
                                            </p:txEl>
                                          </p:spTgt>
                                        </p:tgtEl>
                                        <p:attrNameLst>
                                          <p:attrName>fill.on</p:attrName>
                                        </p:attrNameLst>
                                      </p:cBhvr>
                                      <p:to>
                                        <p:strVal val="true"/>
                                      </p:to>
                                    </p:set>
                                    <p:animRot by="120000">
                                      <p:cBhvr>
                                        <p:cTn id="27" dur="100" fill="hold">
                                          <p:stCondLst>
                                            <p:cond delay="0"/>
                                          </p:stCondLst>
                                        </p:cTn>
                                        <p:tgtEl>
                                          <p:spTgt spid="59399">
                                            <p:txEl>
                                              <p:pRg st="0" end="0"/>
                                            </p:txEl>
                                          </p:spTgt>
                                        </p:tgtEl>
                                        <p:attrNameLst>
                                          <p:attrName>r</p:attrName>
                                        </p:attrNameLst>
                                      </p:cBhvr>
                                    </p:animRot>
                                    <p:animRot by="-240000">
                                      <p:cBhvr>
                                        <p:cTn id="28" dur="200" fill="hold">
                                          <p:stCondLst>
                                            <p:cond delay="200"/>
                                          </p:stCondLst>
                                        </p:cTn>
                                        <p:tgtEl>
                                          <p:spTgt spid="59399">
                                            <p:txEl>
                                              <p:pRg st="0" end="0"/>
                                            </p:txEl>
                                          </p:spTgt>
                                        </p:tgtEl>
                                        <p:attrNameLst>
                                          <p:attrName>r</p:attrName>
                                        </p:attrNameLst>
                                      </p:cBhvr>
                                    </p:animRot>
                                    <p:animRot by="240000">
                                      <p:cBhvr>
                                        <p:cTn id="29" dur="200" fill="hold">
                                          <p:stCondLst>
                                            <p:cond delay="400"/>
                                          </p:stCondLst>
                                        </p:cTn>
                                        <p:tgtEl>
                                          <p:spTgt spid="59399">
                                            <p:txEl>
                                              <p:pRg st="0" end="0"/>
                                            </p:txEl>
                                          </p:spTgt>
                                        </p:tgtEl>
                                        <p:attrNameLst>
                                          <p:attrName>r</p:attrName>
                                        </p:attrNameLst>
                                      </p:cBhvr>
                                    </p:animRot>
                                    <p:animRot by="-240000">
                                      <p:cBhvr>
                                        <p:cTn id="30" dur="200" fill="hold">
                                          <p:stCondLst>
                                            <p:cond delay="600"/>
                                          </p:stCondLst>
                                        </p:cTn>
                                        <p:tgtEl>
                                          <p:spTgt spid="59399">
                                            <p:txEl>
                                              <p:pRg st="0" end="0"/>
                                            </p:txEl>
                                          </p:spTgt>
                                        </p:tgtEl>
                                        <p:attrNameLst>
                                          <p:attrName>r</p:attrName>
                                        </p:attrNameLst>
                                      </p:cBhvr>
                                    </p:animRot>
                                    <p:animRot by="120000">
                                      <p:cBhvr>
                                        <p:cTn id="31" dur="200" fill="hold">
                                          <p:stCondLst>
                                            <p:cond delay="800"/>
                                          </p:stCondLst>
                                        </p:cTn>
                                        <p:tgtEl>
                                          <p:spTgt spid="59399">
                                            <p:txEl>
                                              <p:pRg st="0" end="0"/>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iterate type="lt">
                                    <p:tmPct val="0"/>
                                  </p:iterate>
                                  <p:childTnLst>
                                    <p:set>
                                      <p:cBhvr>
                                        <p:cTn id="35" dur="1" fill="hold">
                                          <p:stCondLst>
                                            <p:cond delay="0"/>
                                          </p:stCondLst>
                                        </p:cTn>
                                        <p:tgtEl>
                                          <p:spTgt spid="59399">
                                            <p:txEl>
                                              <p:pRg st="1" end="1"/>
                                            </p:txEl>
                                          </p:spTgt>
                                        </p:tgtEl>
                                        <p:attrNameLst>
                                          <p:attrName>style.visibility</p:attrName>
                                        </p:attrNameLst>
                                      </p:cBhvr>
                                      <p:to>
                                        <p:strVal val="visible"/>
                                      </p:to>
                                    </p:set>
                                    <p:anim calcmode="lin" valueType="num">
                                      <p:cBhvr additive="base">
                                        <p:cTn id="36" dur="500" fill="hold"/>
                                        <p:tgtEl>
                                          <p:spTgt spid="5939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93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2" presetClass="emph" presetSubtype="0" fill="hold" nodeType="clickEffect">
                                  <p:stCondLst>
                                    <p:cond delay="0"/>
                                  </p:stCondLst>
                                  <p:iterate type="lt">
                                    <p:tmPct val="0"/>
                                  </p:iterate>
                                  <p:childTnLst>
                                    <p:animClr clrSpc="rgb" dir="cw">
                                      <p:cBhvr override="childStyle">
                                        <p:cTn id="41" dur="100" fill="hold"/>
                                        <p:tgtEl>
                                          <p:spTgt spid="59399">
                                            <p:txEl>
                                              <p:pRg st="1" end="1"/>
                                            </p:txEl>
                                          </p:spTgt>
                                        </p:tgtEl>
                                        <p:attrNameLst>
                                          <p:attrName>style.color</p:attrName>
                                        </p:attrNameLst>
                                      </p:cBhvr>
                                      <p:to>
                                        <a:schemeClr val="accent2"/>
                                      </p:to>
                                    </p:animClr>
                                    <p:animClr clrSpc="rgb" dir="cw">
                                      <p:cBhvr>
                                        <p:cTn id="42" dur="100" fill="hold"/>
                                        <p:tgtEl>
                                          <p:spTgt spid="59399">
                                            <p:txEl>
                                              <p:pRg st="1" end="1"/>
                                            </p:txEl>
                                          </p:spTgt>
                                        </p:tgtEl>
                                        <p:attrNameLst>
                                          <p:attrName>fillcolor</p:attrName>
                                        </p:attrNameLst>
                                      </p:cBhvr>
                                      <p:to>
                                        <a:schemeClr val="accent2"/>
                                      </p:to>
                                    </p:animClr>
                                    <p:set>
                                      <p:cBhvr>
                                        <p:cTn id="43" dur="100" fill="hold"/>
                                        <p:tgtEl>
                                          <p:spTgt spid="59399">
                                            <p:txEl>
                                              <p:pRg st="1" end="1"/>
                                            </p:txEl>
                                          </p:spTgt>
                                        </p:tgtEl>
                                        <p:attrNameLst>
                                          <p:attrName>fill.type</p:attrName>
                                        </p:attrNameLst>
                                      </p:cBhvr>
                                      <p:to>
                                        <p:strVal val="solid"/>
                                      </p:to>
                                    </p:set>
                                    <p:set>
                                      <p:cBhvr>
                                        <p:cTn id="44" dur="100" fill="hold"/>
                                        <p:tgtEl>
                                          <p:spTgt spid="59399">
                                            <p:txEl>
                                              <p:pRg st="1" end="1"/>
                                            </p:txEl>
                                          </p:spTgt>
                                        </p:tgtEl>
                                        <p:attrNameLst>
                                          <p:attrName>fill.on</p:attrName>
                                        </p:attrNameLst>
                                      </p:cBhvr>
                                      <p:to>
                                        <p:strVal val="true"/>
                                      </p:to>
                                    </p:set>
                                    <p:animRot by="120000">
                                      <p:cBhvr>
                                        <p:cTn id="45" dur="100" fill="hold">
                                          <p:stCondLst>
                                            <p:cond delay="0"/>
                                          </p:stCondLst>
                                        </p:cTn>
                                        <p:tgtEl>
                                          <p:spTgt spid="59399">
                                            <p:txEl>
                                              <p:pRg st="1" end="1"/>
                                            </p:txEl>
                                          </p:spTgt>
                                        </p:tgtEl>
                                        <p:attrNameLst>
                                          <p:attrName>r</p:attrName>
                                        </p:attrNameLst>
                                      </p:cBhvr>
                                    </p:animRot>
                                    <p:animRot by="-240000">
                                      <p:cBhvr>
                                        <p:cTn id="46" dur="200" fill="hold">
                                          <p:stCondLst>
                                            <p:cond delay="200"/>
                                          </p:stCondLst>
                                        </p:cTn>
                                        <p:tgtEl>
                                          <p:spTgt spid="59399">
                                            <p:txEl>
                                              <p:pRg st="1" end="1"/>
                                            </p:txEl>
                                          </p:spTgt>
                                        </p:tgtEl>
                                        <p:attrNameLst>
                                          <p:attrName>r</p:attrName>
                                        </p:attrNameLst>
                                      </p:cBhvr>
                                    </p:animRot>
                                    <p:animRot by="240000">
                                      <p:cBhvr>
                                        <p:cTn id="47" dur="200" fill="hold">
                                          <p:stCondLst>
                                            <p:cond delay="400"/>
                                          </p:stCondLst>
                                        </p:cTn>
                                        <p:tgtEl>
                                          <p:spTgt spid="59399">
                                            <p:txEl>
                                              <p:pRg st="1" end="1"/>
                                            </p:txEl>
                                          </p:spTgt>
                                        </p:tgtEl>
                                        <p:attrNameLst>
                                          <p:attrName>r</p:attrName>
                                        </p:attrNameLst>
                                      </p:cBhvr>
                                    </p:animRot>
                                    <p:animRot by="-240000">
                                      <p:cBhvr>
                                        <p:cTn id="48" dur="200" fill="hold">
                                          <p:stCondLst>
                                            <p:cond delay="600"/>
                                          </p:stCondLst>
                                        </p:cTn>
                                        <p:tgtEl>
                                          <p:spTgt spid="59399">
                                            <p:txEl>
                                              <p:pRg st="1" end="1"/>
                                            </p:txEl>
                                          </p:spTgt>
                                        </p:tgtEl>
                                        <p:attrNameLst>
                                          <p:attrName>r</p:attrName>
                                        </p:attrNameLst>
                                      </p:cBhvr>
                                    </p:animRot>
                                    <p:animRot by="120000">
                                      <p:cBhvr>
                                        <p:cTn id="49" dur="200" fill="hold">
                                          <p:stCondLst>
                                            <p:cond delay="800"/>
                                          </p:stCondLst>
                                        </p:cTn>
                                        <p:tgtEl>
                                          <p:spTgt spid="59399">
                                            <p:txEl>
                                              <p:pRg st="1" end="1"/>
                                            </p:txEl>
                                          </p:spTgt>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59397"/>
                                        </p:tgtEl>
                                        <p:attrNameLst>
                                          <p:attrName>style.visibility</p:attrName>
                                        </p:attrNameLst>
                                      </p:cBhvr>
                                      <p:to>
                                        <p:strVal val="visible"/>
                                      </p:to>
                                    </p:set>
                                    <p:animEffect transition="in" filter="dissolve">
                                      <p:cBhvr>
                                        <p:cTn id="54" dur="500"/>
                                        <p:tgtEl>
                                          <p:spTgt spid="59397"/>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59398"/>
                                        </p:tgtEl>
                                        <p:attrNameLst>
                                          <p:attrName>style.visibility</p:attrName>
                                        </p:attrNameLst>
                                      </p:cBhvr>
                                      <p:to>
                                        <p:strVal val="visible"/>
                                      </p:to>
                                    </p:set>
                                    <p:animEffect transition="in" filter="dissolve">
                                      <p:cBhvr>
                                        <p:cTn id="59" dur="500"/>
                                        <p:tgtEl>
                                          <p:spTgt spid="5939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iterate type="lt">
                                    <p:tmPct val="0"/>
                                  </p:iterate>
                                  <p:childTnLst>
                                    <p:set>
                                      <p:cBhvr>
                                        <p:cTn id="63" dur="1" fill="hold">
                                          <p:stCondLst>
                                            <p:cond delay="0"/>
                                          </p:stCondLst>
                                        </p:cTn>
                                        <p:tgtEl>
                                          <p:spTgt spid="59400">
                                            <p:txEl>
                                              <p:pRg st="0" end="0"/>
                                            </p:txEl>
                                          </p:spTgt>
                                        </p:tgtEl>
                                        <p:attrNameLst>
                                          <p:attrName>style.visibility</p:attrName>
                                        </p:attrNameLst>
                                      </p:cBhvr>
                                      <p:to>
                                        <p:strVal val="visible"/>
                                      </p:to>
                                    </p:set>
                                    <p:anim calcmode="lin" valueType="num">
                                      <p:cBhvr additive="base">
                                        <p:cTn id="64" dur="500" fill="hold"/>
                                        <p:tgtEl>
                                          <p:spTgt spid="59400">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94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4" presetClass="emph" presetSubtype="0" fill="hold" nodeType="clickEffect">
                                  <p:stCondLst>
                                    <p:cond delay="0"/>
                                  </p:stCondLst>
                                  <p:iterate type="lt">
                                    <p:tmPct val="10000"/>
                                  </p:iterate>
                                  <p:childTnLst>
                                    <p:animMotion origin="layout" path="M 0.0 0.0 L 0.0 -0.07213" pathEditMode="relative" ptsTypes="">
                                      <p:cBhvr>
                                        <p:cTn id="69" dur="250" accel="50000" decel="50000" autoRev="1" fill="hold">
                                          <p:stCondLst>
                                            <p:cond delay="0"/>
                                          </p:stCondLst>
                                        </p:cTn>
                                        <p:tgtEl>
                                          <p:spTgt spid="59400">
                                            <p:txEl>
                                              <p:pRg st="0" end="0"/>
                                            </p:txEl>
                                          </p:spTgt>
                                        </p:tgtEl>
                                        <p:attrNameLst>
                                          <p:attrName>ppt_x</p:attrName>
                                          <p:attrName>ppt_y</p:attrName>
                                        </p:attrNameLst>
                                      </p:cBhvr>
                                    </p:animMotion>
                                    <p:animRot by="1500000">
                                      <p:cBhvr>
                                        <p:cTn id="70" dur="125" fill="hold">
                                          <p:stCondLst>
                                            <p:cond delay="0"/>
                                          </p:stCondLst>
                                        </p:cTn>
                                        <p:tgtEl>
                                          <p:spTgt spid="59400">
                                            <p:txEl>
                                              <p:pRg st="0" end="0"/>
                                            </p:txEl>
                                          </p:spTgt>
                                        </p:tgtEl>
                                        <p:attrNameLst>
                                          <p:attrName>r</p:attrName>
                                        </p:attrNameLst>
                                      </p:cBhvr>
                                    </p:animRot>
                                    <p:animRot by="-1500000">
                                      <p:cBhvr>
                                        <p:cTn id="71" dur="125" fill="hold">
                                          <p:stCondLst>
                                            <p:cond delay="125"/>
                                          </p:stCondLst>
                                        </p:cTn>
                                        <p:tgtEl>
                                          <p:spTgt spid="59400">
                                            <p:txEl>
                                              <p:pRg st="0" end="0"/>
                                            </p:txEl>
                                          </p:spTgt>
                                        </p:tgtEl>
                                        <p:attrNameLst>
                                          <p:attrName>r</p:attrName>
                                        </p:attrNameLst>
                                      </p:cBhvr>
                                    </p:animRot>
                                    <p:animRot by="-1500000">
                                      <p:cBhvr>
                                        <p:cTn id="72" dur="125" fill="hold">
                                          <p:stCondLst>
                                            <p:cond delay="250"/>
                                          </p:stCondLst>
                                        </p:cTn>
                                        <p:tgtEl>
                                          <p:spTgt spid="59400">
                                            <p:txEl>
                                              <p:pRg st="0" end="0"/>
                                            </p:txEl>
                                          </p:spTgt>
                                        </p:tgtEl>
                                        <p:attrNameLst>
                                          <p:attrName>r</p:attrName>
                                        </p:attrNameLst>
                                      </p:cBhvr>
                                    </p:animRot>
                                    <p:animRot by="1500000">
                                      <p:cBhvr>
                                        <p:cTn id="73" dur="125" fill="hold">
                                          <p:stCondLst>
                                            <p:cond delay="375"/>
                                          </p:stCondLst>
                                        </p:cTn>
                                        <p:tgtEl>
                                          <p:spTgt spid="59400">
                                            <p:txEl>
                                              <p:pRg st="0" end="0"/>
                                            </p:txEl>
                                          </p:spTgt>
                                        </p:tgtEl>
                                        <p:attrNameLst>
                                          <p:attrName>r</p:attrName>
                                        </p:attrNameLst>
                                      </p:cBhvr>
                                    </p:animRo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iterate type="lt">
                                    <p:tmPct val="0"/>
                                  </p:iterate>
                                  <p:childTnLst>
                                    <p:set>
                                      <p:cBhvr>
                                        <p:cTn id="77" dur="1" fill="hold">
                                          <p:stCondLst>
                                            <p:cond delay="0"/>
                                          </p:stCondLst>
                                        </p:cTn>
                                        <p:tgtEl>
                                          <p:spTgt spid="59400">
                                            <p:txEl>
                                              <p:pRg st="1" end="1"/>
                                            </p:txEl>
                                          </p:spTgt>
                                        </p:tgtEl>
                                        <p:attrNameLst>
                                          <p:attrName>style.visibility</p:attrName>
                                        </p:attrNameLst>
                                      </p:cBhvr>
                                      <p:to>
                                        <p:strVal val="visible"/>
                                      </p:to>
                                    </p:set>
                                    <p:anim calcmode="lin" valueType="num">
                                      <p:cBhvr additive="base">
                                        <p:cTn id="78" dur="500" fill="hold"/>
                                        <p:tgtEl>
                                          <p:spTgt spid="59400">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94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4" presetClass="emph" presetSubtype="0" fill="hold" nodeType="clickEffect">
                                  <p:stCondLst>
                                    <p:cond delay="0"/>
                                  </p:stCondLst>
                                  <p:iterate type="lt">
                                    <p:tmPct val="10000"/>
                                  </p:iterate>
                                  <p:childTnLst>
                                    <p:animMotion origin="layout" path="M 0.0 0.0 L 0.0 -0.07213" pathEditMode="relative" ptsTypes="">
                                      <p:cBhvr>
                                        <p:cTn id="83" dur="250" accel="50000" decel="50000" autoRev="1" fill="hold">
                                          <p:stCondLst>
                                            <p:cond delay="0"/>
                                          </p:stCondLst>
                                        </p:cTn>
                                        <p:tgtEl>
                                          <p:spTgt spid="59400">
                                            <p:txEl>
                                              <p:pRg st="1" end="1"/>
                                            </p:txEl>
                                          </p:spTgt>
                                        </p:tgtEl>
                                        <p:attrNameLst>
                                          <p:attrName>ppt_x</p:attrName>
                                          <p:attrName>ppt_y</p:attrName>
                                        </p:attrNameLst>
                                      </p:cBhvr>
                                    </p:animMotion>
                                    <p:animRot by="1500000">
                                      <p:cBhvr>
                                        <p:cTn id="84" dur="125" fill="hold">
                                          <p:stCondLst>
                                            <p:cond delay="0"/>
                                          </p:stCondLst>
                                        </p:cTn>
                                        <p:tgtEl>
                                          <p:spTgt spid="59400">
                                            <p:txEl>
                                              <p:pRg st="1" end="1"/>
                                            </p:txEl>
                                          </p:spTgt>
                                        </p:tgtEl>
                                        <p:attrNameLst>
                                          <p:attrName>r</p:attrName>
                                        </p:attrNameLst>
                                      </p:cBhvr>
                                    </p:animRot>
                                    <p:animRot by="-1500000">
                                      <p:cBhvr>
                                        <p:cTn id="85" dur="125" fill="hold">
                                          <p:stCondLst>
                                            <p:cond delay="125"/>
                                          </p:stCondLst>
                                        </p:cTn>
                                        <p:tgtEl>
                                          <p:spTgt spid="59400">
                                            <p:txEl>
                                              <p:pRg st="1" end="1"/>
                                            </p:txEl>
                                          </p:spTgt>
                                        </p:tgtEl>
                                        <p:attrNameLst>
                                          <p:attrName>r</p:attrName>
                                        </p:attrNameLst>
                                      </p:cBhvr>
                                    </p:animRot>
                                    <p:animRot by="-1500000">
                                      <p:cBhvr>
                                        <p:cTn id="86" dur="125" fill="hold">
                                          <p:stCondLst>
                                            <p:cond delay="250"/>
                                          </p:stCondLst>
                                        </p:cTn>
                                        <p:tgtEl>
                                          <p:spTgt spid="59400">
                                            <p:txEl>
                                              <p:pRg st="1" end="1"/>
                                            </p:txEl>
                                          </p:spTgt>
                                        </p:tgtEl>
                                        <p:attrNameLst>
                                          <p:attrName>r</p:attrName>
                                        </p:attrNameLst>
                                      </p:cBhvr>
                                    </p:animRot>
                                    <p:animRot by="1500000">
                                      <p:cBhvr>
                                        <p:cTn id="87" dur="125" fill="hold">
                                          <p:stCondLst>
                                            <p:cond delay="375"/>
                                          </p:stCondLst>
                                        </p:cTn>
                                        <p:tgtEl>
                                          <p:spTgt spid="59400">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7.3 Earth’s Interior</a:t>
            </a:r>
          </a:p>
        </p:txBody>
      </p:sp>
      <p:sp>
        <p:nvSpPr>
          <p:cNvPr id="20483" name="Text Box 3"/>
          <p:cNvSpPr txBox="1">
            <a:spLocks noChangeArrowheads="1"/>
          </p:cNvSpPr>
          <p:nvPr/>
        </p:nvSpPr>
        <p:spPr bwMode="auto">
          <a:xfrm>
            <a:off x="381000" y="914401"/>
            <a:ext cx="8153400" cy="538440"/>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Currently accepted model:</a:t>
            </a:r>
          </a:p>
        </p:txBody>
      </p:sp>
      <p:pic>
        <p:nvPicPr>
          <p:cNvPr id="20485" name="Picture 5" descr="07_08"/>
          <p:cNvPicPr>
            <a:picLocks noChangeAspect="1" noChangeArrowheads="1"/>
          </p:cNvPicPr>
          <p:nvPr/>
        </p:nvPicPr>
        <p:blipFill>
          <a:blip r:embed="rId3" cstate="print"/>
          <a:srcRect/>
          <a:stretch>
            <a:fillRect/>
          </a:stretch>
        </p:blipFill>
        <p:spPr bwMode="auto">
          <a:xfrm>
            <a:off x="762001" y="1485900"/>
            <a:ext cx="7591425" cy="5372100"/>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2286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7.3 Earth’s Interior</a:t>
            </a:r>
          </a:p>
        </p:txBody>
      </p:sp>
      <p:sp>
        <p:nvSpPr>
          <p:cNvPr id="19459" name="Text Box 3"/>
          <p:cNvSpPr txBox="1">
            <a:spLocks noChangeArrowheads="1"/>
          </p:cNvSpPr>
          <p:nvPr/>
        </p:nvSpPr>
        <p:spPr bwMode="auto">
          <a:xfrm>
            <a:off x="533400" y="1676401"/>
            <a:ext cx="7848600" cy="3877266"/>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Mantle is much less </a:t>
            </a:r>
            <a:r>
              <a:rPr lang="en-US"/>
              <a:t>dense</a:t>
            </a:r>
            <a:r>
              <a:rPr lang="en-US">
                <a:solidFill>
                  <a:schemeClr val="accent2"/>
                </a:solidFill>
              </a:rPr>
              <a:t> than core</a:t>
            </a:r>
          </a:p>
          <a:p>
            <a:pPr>
              <a:spcBef>
                <a:spcPct val="50000"/>
              </a:spcBef>
            </a:pPr>
            <a:r>
              <a:rPr lang="en-US">
                <a:solidFill>
                  <a:schemeClr val="accent2"/>
                </a:solidFill>
              </a:rPr>
              <a:t>Mantle is rocky; core is </a:t>
            </a:r>
            <a:r>
              <a:rPr lang="en-US"/>
              <a:t>metallic</a:t>
            </a:r>
            <a:r>
              <a:rPr lang="en-US">
                <a:solidFill>
                  <a:schemeClr val="accent2"/>
                </a:solidFill>
              </a:rPr>
              <a:t> – iron and nickel</a:t>
            </a:r>
          </a:p>
          <a:p>
            <a:pPr>
              <a:spcBef>
                <a:spcPct val="50000"/>
              </a:spcBef>
            </a:pPr>
            <a:r>
              <a:rPr lang="en-US">
                <a:solidFill>
                  <a:schemeClr val="accent2"/>
                </a:solidFill>
              </a:rPr>
              <a:t>Outer core is </a:t>
            </a:r>
            <a:r>
              <a:rPr lang="en-US"/>
              <a:t>liquid</a:t>
            </a:r>
            <a:r>
              <a:rPr lang="en-US">
                <a:solidFill>
                  <a:schemeClr val="accent2"/>
                </a:solidFill>
              </a:rPr>
              <a:t>; inner core is </a:t>
            </a:r>
            <a:r>
              <a:rPr lang="en-US"/>
              <a:t>solid</a:t>
            </a:r>
            <a:r>
              <a:rPr lang="en-US">
                <a:solidFill>
                  <a:schemeClr val="accent2"/>
                </a:solidFill>
              </a:rPr>
              <a:t>, due to pressure</a:t>
            </a:r>
          </a:p>
          <a:p>
            <a:pPr>
              <a:spcBef>
                <a:spcPct val="50000"/>
              </a:spcBef>
            </a:pPr>
            <a:r>
              <a:rPr lang="en-US">
                <a:solidFill>
                  <a:schemeClr val="accent2"/>
                </a:solidFill>
              </a:rPr>
              <a:t>Volcanic </a:t>
            </a:r>
            <a:r>
              <a:rPr lang="en-US"/>
              <a:t>lava</a:t>
            </a:r>
            <a:r>
              <a:rPr lang="en-US">
                <a:solidFill>
                  <a:schemeClr val="accent2"/>
                </a:solidFill>
              </a:rPr>
              <a:t> comes from mantle, allows analysis of composition</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u="sng"/>
              <a:t>Plate Tectonics</a:t>
            </a:r>
          </a:p>
        </p:txBody>
      </p:sp>
      <p:sp>
        <p:nvSpPr>
          <p:cNvPr id="37891" name="Rectangle 3"/>
          <p:cNvSpPr>
            <a:spLocks noGrp="1" noChangeArrowheads="1"/>
          </p:cNvSpPr>
          <p:nvPr>
            <p:ph type="body" idx="1"/>
          </p:nvPr>
        </p:nvSpPr>
        <p:spPr>
          <a:xfrm>
            <a:off x="228600" y="1722439"/>
            <a:ext cx="6858000" cy="4525961"/>
          </a:xfrm>
        </p:spPr>
        <p:txBody>
          <a:bodyPr/>
          <a:lstStyle/>
          <a:p>
            <a:pPr>
              <a:lnSpc>
                <a:spcPct val="90000"/>
              </a:lnSpc>
            </a:pPr>
            <a:r>
              <a:rPr lang="en-US" b="1" u="sng"/>
              <a:t>Alfred Wegener</a:t>
            </a:r>
            <a:r>
              <a:rPr lang="en-US" b="1"/>
              <a:t> (1880-1930)</a:t>
            </a:r>
          </a:p>
          <a:p>
            <a:pPr>
              <a:lnSpc>
                <a:spcPct val="90000"/>
              </a:lnSpc>
              <a:buFontTx/>
              <a:buNone/>
            </a:pPr>
            <a:r>
              <a:rPr lang="en-US"/>
              <a:t>	</a:t>
            </a:r>
            <a:r>
              <a:rPr lang="en-US" b="1">
                <a:solidFill>
                  <a:schemeClr val="accent2"/>
                </a:solidFill>
              </a:rPr>
              <a:t>Proposed the idea of continental drift in 1915</a:t>
            </a:r>
          </a:p>
          <a:p>
            <a:pPr>
              <a:lnSpc>
                <a:spcPct val="90000"/>
              </a:lnSpc>
              <a:buFontTx/>
              <a:buNone/>
            </a:pPr>
            <a:r>
              <a:rPr lang="en-US" b="1">
                <a:solidFill>
                  <a:schemeClr val="accent2"/>
                </a:solidFill>
                <a:cs typeface="Arial" charset="0"/>
              </a:rPr>
              <a:t>•  I</a:t>
            </a:r>
            <a:r>
              <a:rPr lang="en-US" b="1">
                <a:solidFill>
                  <a:schemeClr val="accent2"/>
                </a:solidFill>
              </a:rPr>
              <a:t>t was accepted only after enough observational evidence from magnetic, fossil, geological and other fields was amassed - after the 1950s!</a:t>
            </a:r>
          </a:p>
          <a:p>
            <a:pPr>
              <a:lnSpc>
                <a:spcPct val="90000"/>
              </a:lnSpc>
              <a:buFontTx/>
              <a:buNone/>
            </a:pPr>
            <a:r>
              <a:rPr lang="en-US" b="1">
                <a:solidFill>
                  <a:schemeClr val="accent2"/>
                </a:solidFill>
              </a:rPr>
              <a:t>	</a:t>
            </a:r>
            <a:r>
              <a:rPr lang="en-US"/>
              <a:t> </a:t>
            </a:r>
          </a:p>
        </p:txBody>
      </p:sp>
      <p:pic>
        <p:nvPicPr>
          <p:cNvPr id="37892" name="Picture 4" descr="wegener"/>
          <p:cNvPicPr>
            <a:picLocks noChangeAspect="1" noChangeArrowheads="1"/>
          </p:cNvPicPr>
          <p:nvPr/>
        </p:nvPicPr>
        <p:blipFill>
          <a:blip r:embed="rId3" cstate="print"/>
          <a:srcRect/>
          <a:stretch>
            <a:fillRect/>
          </a:stretch>
        </p:blipFill>
        <p:spPr bwMode="auto">
          <a:xfrm>
            <a:off x="7215188" y="1676400"/>
            <a:ext cx="1624013" cy="22860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7892"/>
                                        </p:tgtEl>
                                        <p:attrNameLst>
                                          <p:attrName>style.visibility</p:attrName>
                                        </p:attrNameLst>
                                      </p:cBhvr>
                                      <p:to>
                                        <p:strVal val="visible"/>
                                      </p:to>
                                    </p:set>
                                    <p:animEffect transition="in" filter="dissolve">
                                      <p:cBhvr>
                                        <p:cTn id="13" dur="500"/>
                                        <p:tgtEl>
                                          <p:spTgt spid="3789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7891">
                                            <p:txEl>
                                              <p:pRg st="1" end="1"/>
                                            </p:txEl>
                                          </p:spTgt>
                                        </p:tgtEl>
                                        <p:attrNameLst>
                                          <p:attrName>style.visibility</p:attrName>
                                        </p:attrNameLst>
                                      </p:cBhvr>
                                      <p:to>
                                        <p:strVal val="visible"/>
                                      </p:to>
                                    </p:set>
                                    <p:anim calcmode="lin" valueType="num">
                                      <p:cBhvr additive="base">
                                        <p:cTn id="18"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7891">
                                            <p:txEl>
                                              <p:pRg st="2" end="2"/>
                                            </p:txEl>
                                          </p:spTgt>
                                        </p:tgtEl>
                                        <p:attrNameLst>
                                          <p:attrName>style.visibility</p:attrName>
                                        </p:attrNameLst>
                                      </p:cBhvr>
                                      <p:to>
                                        <p:strVal val="visible"/>
                                      </p:to>
                                    </p:set>
                                    <p:anim calcmode="lin" valueType="num">
                                      <p:cBhvr additive="base">
                                        <p:cTn id="24"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7.4 Surface Activity</a:t>
            </a:r>
          </a:p>
        </p:txBody>
      </p:sp>
      <p:sp>
        <p:nvSpPr>
          <p:cNvPr id="18435" name="Text Box 3"/>
          <p:cNvSpPr txBox="1">
            <a:spLocks noChangeArrowheads="1"/>
          </p:cNvSpPr>
          <p:nvPr/>
        </p:nvSpPr>
        <p:spPr bwMode="auto">
          <a:xfrm>
            <a:off x="152400" y="609601"/>
            <a:ext cx="8991600" cy="2546835"/>
          </a:xfrm>
          <a:prstGeom prst="rect">
            <a:avLst/>
          </a:prstGeom>
          <a:noFill/>
          <a:ln w="9525">
            <a:noFill/>
            <a:miter lim="800000"/>
            <a:headEnd/>
            <a:tailEnd/>
          </a:ln>
          <a:effectLst/>
        </p:spPr>
        <p:txBody>
          <a:bodyPr lIns="91422" tIns="45712" rIns="91422" bIns="45712">
            <a:spAutoFit/>
          </a:bodyPr>
          <a:lstStyle/>
          <a:p>
            <a:pPr>
              <a:spcBef>
                <a:spcPct val="50000"/>
              </a:spcBef>
            </a:pPr>
            <a:r>
              <a:rPr lang="en-US"/>
              <a:t>Continental drift</a:t>
            </a:r>
            <a:r>
              <a:rPr lang="en-US">
                <a:solidFill>
                  <a:schemeClr val="accent2"/>
                </a:solidFill>
              </a:rPr>
              <a:t>: Entire Earth’s surface is covered with crustal plates, which can move independently</a:t>
            </a:r>
          </a:p>
          <a:p>
            <a:pPr>
              <a:spcBef>
                <a:spcPct val="50000"/>
              </a:spcBef>
            </a:pPr>
            <a:r>
              <a:rPr lang="en-US"/>
              <a:t>Earthquakes</a:t>
            </a:r>
            <a:r>
              <a:rPr lang="en-US">
                <a:solidFill>
                  <a:schemeClr val="accent2"/>
                </a:solidFill>
              </a:rPr>
              <a:t> and </a:t>
            </a:r>
            <a:r>
              <a:rPr lang="en-US"/>
              <a:t>volcanoes </a:t>
            </a:r>
            <a:r>
              <a:rPr lang="en-US">
                <a:solidFill>
                  <a:schemeClr val="accent2"/>
                </a:solidFill>
              </a:rPr>
              <a:t>occur at plate boundaries:</a:t>
            </a:r>
          </a:p>
        </p:txBody>
      </p:sp>
      <p:pic>
        <p:nvPicPr>
          <p:cNvPr id="18437" name="Picture 5" descr="07_10"/>
          <p:cNvPicPr>
            <a:picLocks noChangeAspect="1" noChangeArrowheads="1"/>
          </p:cNvPicPr>
          <p:nvPr/>
        </p:nvPicPr>
        <p:blipFill>
          <a:blip r:embed="rId3" cstate="print"/>
          <a:srcRect/>
          <a:stretch>
            <a:fillRect/>
          </a:stretch>
        </p:blipFill>
        <p:spPr bwMode="auto">
          <a:xfrm>
            <a:off x="1219200" y="2579689"/>
            <a:ext cx="7086600" cy="4278311"/>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Effect transition="in" filter="checkerboard(across)">
                                      <p:cBhvr>
                                        <p:cTn id="19"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map_plate_tectonics_world"/>
          <p:cNvPicPr>
            <a:picLocks noChangeAspect="1" noChangeArrowheads="1"/>
          </p:cNvPicPr>
          <p:nvPr/>
        </p:nvPicPr>
        <p:blipFill>
          <a:blip r:embed="rId3" cstate="print"/>
          <a:srcRect/>
          <a:stretch>
            <a:fillRect/>
          </a:stretch>
        </p:blipFill>
        <p:spPr bwMode="auto">
          <a:xfrm>
            <a:off x="0" y="1033464"/>
            <a:ext cx="9144000" cy="5748336"/>
          </a:xfrm>
          <a:prstGeom prst="rect">
            <a:avLst/>
          </a:prstGeom>
          <a:noFill/>
        </p:spPr>
      </p:pic>
      <p:sp>
        <p:nvSpPr>
          <p:cNvPr id="36869" name="Text Box 5"/>
          <p:cNvSpPr txBox="1">
            <a:spLocks noChangeArrowheads="1"/>
          </p:cNvSpPr>
          <p:nvPr/>
        </p:nvSpPr>
        <p:spPr bwMode="auto">
          <a:xfrm>
            <a:off x="609600" y="242889"/>
            <a:ext cx="7696200" cy="587905"/>
          </a:xfrm>
          <a:prstGeom prst="rect">
            <a:avLst/>
          </a:prstGeom>
          <a:noFill/>
          <a:ln w="9525">
            <a:noFill/>
            <a:miter lim="800000"/>
            <a:headEnd/>
            <a:tailEnd/>
          </a:ln>
          <a:effectLst/>
        </p:spPr>
        <p:txBody>
          <a:bodyPr lIns="91422" tIns="45712" rIns="91422" bIns="45712">
            <a:spAutoFit/>
          </a:bodyPr>
          <a:lstStyle/>
          <a:p>
            <a:pPr algn="ctr"/>
            <a:r>
              <a:rPr lang="en-US" sz="3100" u="sng">
                <a:solidFill>
                  <a:schemeClr val="accent2"/>
                </a:solidFill>
              </a:rPr>
              <a:t>“Ring of Fire” Around Pacific Plate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additive="base">
                                        <p:cTn id="7" dur="500" fill="hold"/>
                                        <p:tgtEl>
                                          <p:spTgt spid="36869"/>
                                        </p:tgtEl>
                                        <p:attrNameLst>
                                          <p:attrName>ppt_x</p:attrName>
                                        </p:attrNameLst>
                                      </p:cBhvr>
                                      <p:tavLst>
                                        <p:tav tm="0">
                                          <p:val>
                                            <p:strVal val="#ppt_x"/>
                                          </p:val>
                                        </p:tav>
                                        <p:tav tm="100000">
                                          <p:val>
                                            <p:strVal val="#ppt_x"/>
                                          </p:val>
                                        </p:tav>
                                      </p:tavLst>
                                    </p:anim>
                                    <p:anim calcmode="lin" valueType="num">
                                      <p:cBhvr additive="base">
                                        <p:cTn id="8"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6868"/>
                                        </p:tgtEl>
                                        <p:attrNameLst>
                                          <p:attrName>style.visibility</p:attrName>
                                        </p:attrNameLst>
                                      </p:cBhvr>
                                      <p:to>
                                        <p:strVal val="visible"/>
                                      </p:to>
                                    </p:set>
                                    <p:animEffect transition="in" filter="box(in)">
                                      <p:cBhvr>
                                        <p:cTn id="13"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07_11"/>
          <p:cNvPicPr>
            <a:picLocks noChangeAspect="1" noChangeArrowheads="1"/>
          </p:cNvPicPr>
          <p:nvPr/>
        </p:nvPicPr>
        <p:blipFill>
          <a:blip r:embed="rId3" cstate="print"/>
          <a:srcRect/>
          <a:stretch>
            <a:fillRect/>
          </a:stretch>
        </p:blipFill>
        <p:spPr bwMode="auto">
          <a:xfrm>
            <a:off x="228600" y="1778000"/>
            <a:ext cx="7924800" cy="5080001"/>
          </a:xfrm>
          <a:prstGeom prst="rect">
            <a:avLst/>
          </a:prstGeom>
          <a:noFill/>
        </p:spPr>
      </p:pic>
      <p:sp>
        <p:nvSpPr>
          <p:cNvPr id="17410"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7.4 Surface Activity</a:t>
            </a:r>
          </a:p>
        </p:txBody>
      </p:sp>
      <p:sp>
        <p:nvSpPr>
          <p:cNvPr id="17411" name="Text Box 3"/>
          <p:cNvSpPr txBox="1">
            <a:spLocks noChangeArrowheads="1"/>
          </p:cNvSpPr>
          <p:nvPr/>
        </p:nvSpPr>
        <p:spPr bwMode="auto">
          <a:xfrm>
            <a:off x="0" y="762001"/>
            <a:ext cx="9144000" cy="1428794"/>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Earth’s upper mantle, near a plate boundary; this is a </a:t>
            </a:r>
            <a:r>
              <a:rPr lang="en-US" u="sng">
                <a:solidFill>
                  <a:srgbClr val="FF0000"/>
                </a:solidFill>
              </a:rPr>
              <a:t>subduction</a:t>
            </a:r>
            <a:r>
              <a:rPr lang="en-US">
                <a:solidFill>
                  <a:schemeClr val="accent2"/>
                </a:solidFill>
              </a:rPr>
              <a:t> zone, where one plate slides below another: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dissolve">
                                      <p:cBhvr>
                                        <p:cTn id="13"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7.4 Surface Activity</a:t>
            </a:r>
          </a:p>
        </p:txBody>
      </p:sp>
      <p:sp>
        <p:nvSpPr>
          <p:cNvPr id="16387" name="Text Box 3"/>
          <p:cNvSpPr txBox="1">
            <a:spLocks noChangeArrowheads="1"/>
          </p:cNvSpPr>
          <p:nvPr/>
        </p:nvSpPr>
        <p:spPr bwMode="auto">
          <a:xfrm>
            <a:off x="609600" y="609600"/>
            <a:ext cx="7848600" cy="983618"/>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A plate colliding with another can also raise it, resulting in very high </a:t>
            </a:r>
            <a:r>
              <a:rPr lang="en-US"/>
              <a:t>mountains</a:t>
            </a:r>
            <a:r>
              <a:rPr lang="en-US">
                <a:solidFill>
                  <a:schemeClr val="accent2"/>
                </a:solidFill>
              </a:rPr>
              <a:t>:</a:t>
            </a:r>
          </a:p>
        </p:txBody>
      </p:sp>
      <p:pic>
        <p:nvPicPr>
          <p:cNvPr id="16389" name="Picture 5" descr="07_12"/>
          <p:cNvPicPr>
            <a:picLocks noChangeAspect="1" noChangeArrowheads="1"/>
          </p:cNvPicPr>
          <p:nvPr/>
        </p:nvPicPr>
        <p:blipFill>
          <a:blip r:embed="rId3" cstate="print"/>
          <a:srcRect/>
          <a:stretch>
            <a:fillRect/>
          </a:stretch>
        </p:blipFill>
        <p:spPr bwMode="auto">
          <a:xfrm>
            <a:off x="1143001" y="1584326"/>
            <a:ext cx="7134225" cy="5273674"/>
          </a:xfrm>
          <a:prstGeom prst="rect">
            <a:avLst/>
          </a:prstGeom>
          <a:noFill/>
        </p:spPr>
      </p:pic>
      <p:sp>
        <p:nvSpPr>
          <p:cNvPr id="16390" name="Text Box 6"/>
          <p:cNvSpPr txBox="1">
            <a:spLocks noChangeArrowheads="1"/>
          </p:cNvSpPr>
          <p:nvPr/>
        </p:nvSpPr>
        <p:spPr bwMode="auto">
          <a:xfrm>
            <a:off x="4876801" y="1552575"/>
            <a:ext cx="1693863" cy="457200"/>
          </a:xfrm>
          <a:prstGeom prst="rect">
            <a:avLst/>
          </a:prstGeom>
          <a:noFill/>
          <a:ln w="9525">
            <a:noFill/>
            <a:miter lim="800000"/>
            <a:headEnd/>
            <a:tailEnd/>
          </a:ln>
          <a:effectLst/>
        </p:spPr>
        <p:txBody>
          <a:bodyPr wrap="none" lIns="91422" tIns="45712" rIns="91422" bIns="45712">
            <a:spAutoFit/>
          </a:bodyPr>
          <a:lstStyle/>
          <a:p>
            <a:r>
              <a:rPr lang="en-US" sz="2300">
                <a:solidFill>
                  <a:schemeClr val="bg1"/>
                </a:solidFill>
              </a:rPr>
              <a:t>Himalayas</a:t>
            </a:r>
          </a:p>
        </p:txBody>
      </p:sp>
      <p:sp>
        <p:nvSpPr>
          <p:cNvPr id="16391" name="Text Box 7"/>
          <p:cNvSpPr txBox="1">
            <a:spLocks noChangeArrowheads="1"/>
          </p:cNvSpPr>
          <p:nvPr/>
        </p:nvSpPr>
        <p:spPr bwMode="auto">
          <a:xfrm>
            <a:off x="2041525" y="3697288"/>
            <a:ext cx="1892300" cy="457200"/>
          </a:xfrm>
          <a:prstGeom prst="rect">
            <a:avLst/>
          </a:prstGeom>
          <a:noFill/>
          <a:ln w="9525">
            <a:noFill/>
            <a:miter lim="800000"/>
            <a:headEnd/>
            <a:tailEnd/>
          </a:ln>
          <a:effectLst/>
        </p:spPr>
        <p:txBody>
          <a:bodyPr wrap="none" lIns="91422" tIns="45712" rIns="91422" bIns="45712">
            <a:spAutoFit/>
          </a:bodyPr>
          <a:lstStyle/>
          <a:p>
            <a:r>
              <a:rPr lang="en-US" sz="2300">
                <a:solidFill>
                  <a:schemeClr val="bg1"/>
                </a:solidFill>
              </a:rPr>
              <a:t>Indian Plate</a:t>
            </a:r>
          </a:p>
        </p:txBody>
      </p:sp>
      <p:sp>
        <p:nvSpPr>
          <p:cNvPr id="16392" name="Line 8"/>
          <p:cNvSpPr>
            <a:spLocks noChangeShapeType="1"/>
          </p:cNvSpPr>
          <p:nvPr/>
        </p:nvSpPr>
        <p:spPr bwMode="auto">
          <a:xfrm flipV="1">
            <a:off x="2819400" y="3200400"/>
            <a:ext cx="304800" cy="457200"/>
          </a:xfrm>
          <a:prstGeom prst="line">
            <a:avLst/>
          </a:prstGeom>
          <a:noFill/>
          <a:ln w="57150">
            <a:solidFill>
              <a:srgbClr val="FF0000"/>
            </a:solidFill>
            <a:round/>
            <a:headEnd/>
            <a:tailEnd type="triangle" w="med" len="med"/>
          </a:ln>
          <a:effectLst/>
        </p:spPr>
        <p:txBody>
          <a:bodyPr lIns="91422" tIns="45712" rIns="91422" bIns="45712"/>
          <a:lstStyle/>
          <a:p>
            <a:endParaRPr lang="en-US"/>
          </a:p>
        </p:txBody>
      </p:sp>
      <p:sp>
        <p:nvSpPr>
          <p:cNvPr id="16393" name="Text Box 9"/>
          <p:cNvSpPr txBox="1">
            <a:spLocks noChangeArrowheads="1"/>
          </p:cNvSpPr>
          <p:nvPr/>
        </p:nvSpPr>
        <p:spPr bwMode="auto">
          <a:xfrm>
            <a:off x="3146426" y="2057401"/>
            <a:ext cx="1044575" cy="639763"/>
          </a:xfrm>
          <a:prstGeom prst="rect">
            <a:avLst/>
          </a:prstGeom>
          <a:noFill/>
          <a:ln w="9525">
            <a:noFill/>
            <a:miter lim="800000"/>
            <a:headEnd/>
            <a:tailEnd/>
          </a:ln>
          <a:effectLst/>
        </p:spPr>
        <p:txBody>
          <a:bodyPr lIns="91422" tIns="45712" rIns="91422" bIns="45712">
            <a:spAutoFit/>
          </a:bodyPr>
          <a:lstStyle/>
          <a:p>
            <a:pPr algn="ctr">
              <a:lnSpc>
                <a:spcPct val="50000"/>
              </a:lnSpc>
              <a:spcBef>
                <a:spcPct val="50000"/>
              </a:spcBef>
            </a:pPr>
            <a:r>
              <a:rPr lang="en-US" sz="2300"/>
              <a:t>Asian</a:t>
            </a:r>
          </a:p>
          <a:p>
            <a:pPr algn="ctr">
              <a:lnSpc>
                <a:spcPct val="50000"/>
              </a:lnSpc>
              <a:spcBef>
                <a:spcPct val="50000"/>
              </a:spcBef>
            </a:pPr>
            <a:r>
              <a:rPr lang="en-US" sz="2300"/>
              <a:t>plate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dissolve">
                                      <p:cBhvr>
                                        <p:cTn id="13" dur="500"/>
                                        <p:tgtEl>
                                          <p:spTgt spid="1638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391">
                                            <p:txEl>
                                              <p:pRg st="0" end="0"/>
                                            </p:txEl>
                                          </p:spTgt>
                                        </p:tgtEl>
                                        <p:attrNameLst>
                                          <p:attrName>style.visibility</p:attrName>
                                        </p:attrNameLst>
                                      </p:cBhvr>
                                      <p:to>
                                        <p:strVal val="visible"/>
                                      </p:to>
                                    </p:set>
                                    <p:animEffect transition="in" filter="dissolve">
                                      <p:cBhvr>
                                        <p:cTn id="18" dur="500"/>
                                        <p:tgtEl>
                                          <p:spTgt spid="1639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6393">
                                            <p:txEl>
                                              <p:pRg st="0" end="0"/>
                                            </p:txEl>
                                          </p:spTgt>
                                        </p:tgtEl>
                                        <p:attrNameLst>
                                          <p:attrName>style.visibility</p:attrName>
                                        </p:attrNameLst>
                                      </p:cBhvr>
                                      <p:to>
                                        <p:strVal val="visible"/>
                                      </p:to>
                                    </p:set>
                                    <p:animEffect transition="in" filter="dissolve">
                                      <p:cBhvr>
                                        <p:cTn id="23" dur="500"/>
                                        <p:tgtEl>
                                          <p:spTgt spid="16393">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6393">
                                            <p:txEl>
                                              <p:pRg st="1" end="1"/>
                                            </p:txEl>
                                          </p:spTgt>
                                        </p:tgtEl>
                                        <p:attrNameLst>
                                          <p:attrName>style.visibility</p:attrName>
                                        </p:attrNameLst>
                                      </p:cBhvr>
                                      <p:to>
                                        <p:strVal val="visible"/>
                                      </p:to>
                                    </p:set>
                                    <p:animEffect transition="in" filter="dissolve">
                                      <p:cBhvr>
                                        <p:cTn id="26" dur="500"/>
                                        <p:tgtEl>
                                          <p:spTgt spid="1639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390"/>
                                        </p:tgtEl>
                                        <p:attrNameLst>
                                          <p:attrName>style.visibility</p:attrName>
                                        </p:attrNameLst>
                                      </p:cBhvr>
                                      <p:to>
                                        <p:strVal val="visible"/>
                                      </p:to>
                                    </p:set>
                                    <p:animEffect transition="in" filter="dissolve">
                                      <p:cBhvr>
                                        <p:cTn id="31"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52400" y="76200"/>
            <a:ext cx="8991600" cy="983618"/>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Plates can also slide along each other, creating </a:t>
            </a:r>
            <a:r>
              <a:rPr lang="en-US"/>
              <a:t>faults</a:t>
            </a:r>
            <a:r>
              <a:rPr lang="en-US">
                <a:solidFill>
                  <a:schemeClr val="accent2"/>
                </a:solidFill>
              </a:rPr>
              <a:t> where many earthquakes occur:</a:t>
            </a:r>
          </a:p>
        </p:txBody>
      </p:sp>
      <p:pic>
        <p:nvPicPr>
          <p:cNvPr id="15365" name="Picture 5" descr="07_13"/>
          <p:cNvPicPr>
            <a:picLocks noChangeAspect="1" noChangeArrowheads="1"/>
          </p:cNvPicPr>
          <p:nvPr/>
        </p:nvPicPr>
        <p:blipFill>
          <a:blip r:embed="rId3" cstate="print"/>
          <a:srcRect b="8607"/>
          <a:stretch>
            <a:fillRect/>
          </a:stretch>
        </p:blipFill>
        <p:spPr bwMode="auto">
          <a:xfrm>
            <a:off x="76201" y="1066800"/>
            <a:ext cx="4284663" cy="5638800"/>
          </a:xfrm>
          <a:prstGeom prst="rect">
            <a:avLst/>
          </a:prstGeom>
          <a:noFill/>
        </p:spPr>
      </p:pic>
      <p:pic>
        <p:nvPicPr>
          <p:cNvPr id="15367" name="Picture 7" descr="CA faults"/>
          <p:cNvPicPr>
            <a:picLocks noChangeAspect="1" noChangeArrowheads="1"/>
          </p:cNvPicPr>
          <p:nvPr/>
        </p:nvPicPr>
        <p:blipFill>
          <a:blip r:embed="rId4" cstate="print"/>
          <a:srcRect/>
          <a:stretch>
            <a:fillRect/>
          </a:stretch>
        </p:blipFill>
        <p:spPr bwMode="auto">
          <a:xfrm>
            <a:off x="4419600" y="1143000"/>
            <a:ext cx="4667251" cy="5257800"/>
          </a:xfrm>
          <a:prstGeom prst="rect">
            <a:avLst/>
          </a:prstGeom>
          <a:noFill/>
        </p:spPr>
      </p:pic>
      <p:sp>
        <p:nvSpPr>
          <p:cNvPr id="15368" name="Line 8"/>
          <p:cNvSpPr>
            <a:spLocks noChangeShapeType="1"/>
          </p:cNvSpPr>
          <p:nvPr/>
        </p:nvSpPr>
        <p:spPr bwMode="auto">
          <a:xfrm>
            <a:off x="3200400" y="3429000"/>
            <a:ext cx="457200" cy="457200"/>
          </a:xfrm>
          <a:prstGeom prst="line">
            <a:avLst/>
          </a:prstGeom>
          <a:noFill/>
          <a:ln w="76200">
            <a:solidFill>
              <a:schemeClr val="bg1"/>
            </a:solidFill>
            <a:round/>
            <a:headEnd/>
            <a:tailEnd type="triangle" w="med" len="med"/>
          </a:ln>
          <a:effectLst/>
        </p:spPr>
        <p:txBody>
          <a:bodyPr lIns="91422" tIns="45712" rIns="91422" bIns="45712"/>
          <a:lstStyle/>
          <a:p>
            <a:endParaRPr lang="en-US"/>
          </a:p>
        </p:txBody>
      </p:sp>
      <p:sp>
        <p:nvSpPr>
          <p:cNvPr id="15369" name="Line 9"/>
          <p:cNvSpPr>
            <a:spLocks noChangeShapeType="1"/>
          </p:cNvSpPr>
          <p:nvPr/>
        </p:nvSpPr>
        <p:spPr bwMode="auto">
          <a:xfrm flipH="1" flipV="1">
            <a:off x="914400" y="4038600"/>
            <a:ext cx="457200" cy="1981200"/>
          </a:xfrm>
          <a:prstGeom prst="line">
            <a:avLst/>
          </a:prstGeom>
          <a:noFill/>
          <a:ln w="76200">
            <a:solidFill>
              <a:schemeClr val="bg1"/>
            </a:solidFill>
            <a:round/>
            <a:headEnd/>
            <a:tailEnd type="triangle" w="med" len="med"/>
          </a:ln>
          <a:effectLst/>
        </p:spPr>
        <p:txBody>
          <a:bodyPr lIns="91422" tIns="45712" rIns="91422" bIns="45712"/>
          <a:lstStyle/>
          <a:p>
            <a:endParaRPr lang="en-US"/>
          </a:p>
        </p:txBody>
      </p:sp>
      <p:sp>
        <p:nvSpPr>
          <p:cNvPr id="15370" name="Text Box 10"/>
          <p:cNvSpPr txBox="1">
            <a:spLocks noChangeArrowheads="1"/>
          </p:cNvSpPr>
          <p:nvPr/>
        </p:nvSpPr>
        <p:spPr bwMode="auto">
          <a:xfrm>
            <a:off x="136524" y="6008689"/>
            <a:ext cx="2351890" cy="538593"/>
          </a:xfrm>
          <a:prstGeom prst="rect">
            <a:avLst/>
          </a:prstGeom>
          <a:noFill/>
          <a:ln w="9525">
            <a:noFill/>
            <a:miter lim="800000"/>
            <a:headEnd/>
            <a:tailEnd/>
          </a:ln>
          <a:effectLst/>
        </p:spPr>
        <p:txBody>
          <a:bodyPr wrap="none" lIns="91422" tIns="45712" rIns="91422" bIns="45712">
            <a:spAutoFit/>
          </a:bodyPr>
          <a:lstStyle/>
          <a:p>
            <a:r>
              <a:rPr lang="en-US">
                <a:solidFill>
                  <a:schemeClr val="bg1"/>
                </a:solidFill>
              </a:rPr>
              <a:t>Pacific plate</a:t>
            </a:r>
          </a:p>
        </p:txBody>
      </p:sp>
      <p:sp>
        <p:nvSpPr>
          <p:cNvPr id="15371" name="Text Box 11"/>
          <p:cNvSpPr txBox="1">
            <a:spLocks noChangeArrowheads="1"/>
          </p:cNvSpPr>
          <p:nvPr/>
        </p:nvSpPr>
        <p:spPr bwMode="auto">
          <a:xfrm>
            <a:off x="2463800" y="2133601"/>
            <a:ext cx="1574800" cy="1187449"/>
          </a:xfrm>
          <a:prstGeom prst="rect">
            <a:avLst/>
          </a:prstGeom>
          <a:noFill/>
          <a:ln w="9525">
            <a:noFill/>
            <a:miter lim="800000"/>
            <a:headEnd/>
            <a:tailEnd/>
          </a:ln>
          <a:effectLst/>
        </p:spPr>
        <p:txBody>
          <a:bodyPr wrap="none" lIns="91422" tIns="45712" rIns="91422" bIns="45712">
            <a:spAutoFit/>
          </a:bodyPr>
          <a:lstStyle/>
          <a:p>
            <a:r>
              <a:rPr lang="en-US" sz="2300">
                <a:solidFill>
                  <a:schemeClr val="bg1"/>
                </a:solidFill>
              </a:rPr>
              <a:t>North </a:t>
            </a:r>
          </a:p>
          <a:p>
            <a:r>
              <a:rPr lang="en-US" sz="2300">
                <a:solidFill>
                  <a:schemeClr val="bg1"/>
                </a:solidFill>
              </a:rPr>
              <a:t>American</a:t>
            </a:r>
          </a:p>
          <a:p>
            <a:r>
              <a:rPr lang="en-US" sz="2300">
                <a:solidFill>
                  <a:schemeClr val="bg1"/>
                </a:solidFill>
              </a:rPr>
              <a:t>Plate</a:t>
            </a:r>
          </a:p>
        </p:txBody>
      </p:sp>
      <p:sp>
        <p:nvSpPr>
          <p:cNvPr id="15372" name="Text Box 12"/>
          <p:cNvSpPr txBox="1">
            <a:spLocks noChangeArrowheads="1"/>
          </p:cNvSpPr>
          <p:nvPr/>
        </p:nvSpPr>
        <p:spPr bwMode="auto">
          <a:xfrm>
            <a:off x="423865" y="1055689"/>
            <a:ext cx="3436161" cy="538593"/>
          </a:xfrm>
          <a:prstGeom prst="rect">
            <a:avLst/>
          </a:prstGeom>
          <a:noFill/>
          <a:ln w="9525">
            <a:noFill/>
            <a:miter lim="800000"/>
            <a:headEnd/>
            <a:tailEnd/>
          </a:ln>
          <a:effectLst/>
        </p:spPr>
        <p:txBody>
          <a:bodyPr wrap="none" lIns="91422" tIns="45712" rIns="91422" bIns="45712">
            <a:spAutoFit/>
          </a:bodyPr>
          <a:lstStyle/>
          <a:p>
            <a:r>
              <a:rPr lang="en-US" u="sng">
                <a:solidFill>
                  <a:schemeClr val="bg1"/>
                </a:solidFill>
              </a:rPr>
              <a:t>San Andreas Fault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Effect transition="in" filter="dissolve">
                                      <p:cBhvr>
                                        <p:cTn id="13" dur="500"/>
                                        <p:tgtEl>
                                          <p:spTgt spid="1536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5372">
                                            <p:txEl>
                                              <p:pRg st="0" end="0"/>
                                            </p:txEl>
                                          </p:spTgt>
                                        </p:tgtEl>
                                        <p:attrNameLst>
                                          <p:attrName>style.visibility</p:attrName>
                                        </p:attrNameLst>
                                      </p:cBhvr>
                                      <p:to>
                                        <p:strVal val="visible"/>
                                      </p:to>
                                    </p:set>
                                    <p:animEffect transition="in" filter="dissolve">
                                      <p:cBhvr>
                                        <p:cTn id="18" dur="500"/>
                                        <p:tgtEl>
                                          <p:spTgt spid="153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dissolve">
                                      <p:cBhvr>
                                        <p:cTn id="23" dur="500"/>
                                        <p:tgtEl>
                                          <p:spTgt spid="1537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369"/>
                                        </p:tgtEl>
                                        <p:attrNameLst>
                                          <p:attrName>style.visibility</p:attrName>
                                        </p:attrNameLst>
                                      </p:cBhvr>
                                      <p:to>
                                        <p:strVal val="visible"/>
                                      </p:to>
                                    </p:set>
                                    <p:animEffect transition="in" filter="dissolve">
                                      <p:cBhvr>
                                        <p:cTn id="28" dur="500"/>
                                        <p:tgtEl>
                                          <p:spTgt spid="1536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1536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71"/>
                                        </p:tgtEl>
                                        <p:attrNameLst>
                                          <p:attrName>style.visibility</p:attrName>
                                        </p:attrNameLst>
                                      </p:cBhvr>
                                      <p:to>
                                        <p:strVal val="visible"/>
                                      </p:to>
                                    </p:set>
                                    <p:animEffect transition="in" filter="dissolve">
                                      <p:cBhvr>
                                        <p:cTn id="37" dur="500"/>
                                        <p:tgtEl>
                                          <p:spTgt spid="1537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0" nodeType="clickEffect">
                                  <p:stCondLst>
                                    <p:cond delay="0"/>
                                  </p:stCondLst>
                                  <p:childTnLst>
                                    <p:animScale>
                                      <p:cBhvr>
                                        <p:cTn id="41" dur="2000" fill="hold"/>
                                        <p:tgtEl>
                                          <p:spTgt spid="15368"/>
                                        </p:tgtEl>
                                      </p:cBhvr>
                                      <p:by x="150000" y="150000"/>
                                    </p:animScale>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5367"/>
                                        </p:tgtEl>
                                        <p:attrNameLst>
                                          <p:attrName>style.visibility</p:attrName>
                                        </p:attrNameLst>
                                      </p:cBhvr>
                                      <p:to>
                                        <p:strVal val="visible"/>
                                      </p:to>
                                    </p:set>
                                    <p:animEffect transition="in" filter="dissolve">
                                      <p:cBhvr>
                                        <p:cTn id="46"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9" grpId="0" animBg="1"/>
      <p:bldP spid="15369" grpId="1" animBg="1"/>
      <p:bldP spid="15370" grpId="0"/>
      <p:bldP spid="153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36727" y="11376"/>
            <a:ext cx="8305800" cy="830996"/>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4800" dirty="0">
                <a:solidFill>
                  <a:schemeClr val="accent2"/>
                </a:solidFill>
              </a:rPr>
              <a:t>Earth Facts</a:t>
            </a:r>
          </a:p>
        </p:txBody>
      </p:sp>
      <p:pic>
        <p:nvPicPr>
          <p:cNvPr id="5" name="Picture 6" descr="07_00CO"/>
          <p:cNvPicPr>
            <a:picLocks noChangeAspect="1" noChangeArrowheads="1"/>
          </p:cNvPicPr>
          <p:nvPr/>
        </p:nvPicPr>
        <p:blipFill>
          <a:blip r:embed="rId2" cstate="print"/>
          <a:srcRect/>
          <a:stretch>
            <a:fillRect/>
          </a:stretch>
        </p:blipFill>
        <p:spPr bwMode="auto">
          <a:xfrm>
            <a:off x="436728" y="1143001"/>
            <a:ext cx="4059073" cy="5342391"/>
          </a:xfrm>
          <a:prstGeom prst="rect">
            <a:avLst/>
          </a:prstGeom>
          <a:noFill/>
        </p:spPr>
      </p:pic>
      <p:sp>
        <p:nvSpPr>
          <p:cNvPr id="7" name="TextBox 6"/>
          <p:cNvSpPr txBox="1"/>
          <p:nvPr/>
        </p:nvSpPr>
        <p:spPr>
          <a:xfrm>
            <a:off x="4589629" y="1161829"/>
            <a:ext cx="4380012" cy="4780289"/>
          </a:xfrm>
          <a:prstGeom prst="rect">
            <a:avLst/>
          </a:prstGeom>
          <a:noFill/>
        </p:spPr>
        <p:txBody>
          <a:bodyPr wrap="square" lIns="91422" tIns="45712" rIns="91422" bIns="45712" rtlCol="0">
            <a:spAutoFit/>
          </a:bodyPr>
          <a:lstStyle/>
          <a:p>
            <a:pPr marL="457109" indent="-457109">
              <a:buFont typeface="Arial" pitchFamily="34" charset="0"/>
              <a:buChar char="•"/>
            </a:pPr>
            <a:r>
              <a:rPr lang="en-US" sz="2300" dirty="0"/>
              <a:t>Approximately 1 AU from the Sun or 149.6 Million km</a:t>
            </a:r>
          </a:p>
          <a:p>
            <a:pPr marL="457109" indent="-457109">
              <a:buFont typeface="Arial" pitchFamily="34" charset="0"/>
              <a:buChar char="•"/>
            </a:pPr>
            <a:r>
              <a:rPr lang="en-US" sz="2300" dirty="0"/>
              <a:t>Orbital Speed: 29.79 km/s</a:t>
            </a:r>
          </a:p>
          <a:p>
            <a:pPr marL="457109" indent="-457109">
              <a:buFont typeface="Arial" pitchFamily="34" charset="0"/>
              <a:buChar char="•"/>
            </a:pPr>
            <a:r>
              <a:rPr lang="en-US" sz="2300" dirty="0"/>
              <a:t>Sidereal Orbital Period: 1.000038 tropical years</a:t>
            </a:r>
          </a:p>
          <a:p>
            <a:pPr marL="457109" indent="-457109">
              <a:buFont typeface="Arial" pitchFamily="34" charset="0"/>
              <a:buChar char="•"/>
            </a:pPr>
            <a:r>
              <a:rPr lang="en-US" sz="2300" dirty="0"/>
              <a:t>Mass: 5.976 x 10</a:t>
            </a:r>
            <a:r>
              <a:rPr lang="en-US" sz="2300" baseline="30000" dirty="0"/>
              <a:t>24</a:t>
            </a:r>
            <a:r>
              <a:rPr lang="en-US" sz="2300" dirty="0"/>
              <a:t> kg</a:t>
            </a:r>
          </a:p>
          <a:p>
            <a:pPr marL="457109" indent="-457109">
              <a:buFont typeface="Arial" pitchFamily="34" charset="0"/>
              <a:buChar char="•"/>
            </a:pPr>
            <a:r>
              <a:rPr lang="en-US" sz="2300" dirty="0"/>
              <a:t>Equatorial Radius: 6378 km</a:t>
            </a:r>
          </a:p>
          <a:p>
            <a:pPr marL="457109" indent="-457109">
              <a:buFont typeface="Arial" pitchFamily="34" charset="0"/>
              <a:buChar char="•"/>
            </a:pPr>
            <a:r>
              <a:rPr lang="en-US" sz="2300" dirty="0"/>
              <a:t>Surface Gravity: 9.80 m/s</a:t>
            </a:r>
            <a:r>
              <a:rPr lang="en-US" sz="2300" baseline="30000" dirty="0"/>
              <a:t>2</a:t>
            </a:r>
          </a:p>
          <a:p>
            <a:pPr marL="457109" indent="-457109">
              <a:buFont typeface="Arial" pitchFamily="34" charset="0"/>
              <a:buChar char="•"/>
            </a:pPr>
            <a:r>
              <a:rPr lang="en-US" sz="2300" dirty="0"/>
              <a:t>Escape Speed: 11.2 km/s</a:t>
            </a:r>
          </a:p>
          <a:p>
            <a:pPr marL="457109" indent="-457109">
              <a:buFont typeface="Arial" pitchFamily="34" charset="0"/>
              <a:buChar char="•"/>
            </a:pPr>
            <a:r>
              <a:rPr lang="en-US" sz="2300" dirty="0"/>
              <a:t>Axial Tilt: 23.45˚</a:t>
            </a:r>
          </a:p>
          <a:p>
            <a:pPr marL="457109" indent="-457109">
              <a:buFont typeface="Arial" pitchFamily="34" charset="0"/>
              <a:buChar char="•"/>
            </a:pPr>
            <a:endParaRPr lang="en-US" sz="2300" dirty="0"/>
          </a:p>
        </p:txBody>
      </p:sp>
    </p:spTree>
    <p:extLst>
      <p:ext uri="{BB962C8B-B14F-4D97-AF65-F5344CB8AC3E}">
        <p14:creationId xmlns:p14="http://schemas.microsoft.com/office/powerpoint/2010/main" val="343870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7.4 Surface Activity</a:t>
            </a:r>
          </a:p>
        </p:txBody>
      </p:sp>
      <p:sp>
        <p:nvSpPr>
          <p:cNvPr id="14339" name="Text Box 3"/>
          <p:cNvSpPr txBox="1">
            <a:spLocks noChangeArrowheads="1"/>
          </p:cNvSpPr>
          <p:nvPr/>
        </p:nvSpPr>
        <p:spPr bwMode="auto">
          <a:xfrm>
            <a:off x="381000" y="914401"/>
            <a:ext cx="8305800" cy="1428794"/>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Finally, plates can move away from each other, creating </a:t>
            </a:r>
            <a:r>
              <a:rPr lang="en-US">
                <a:solidFill>
                  <a:srgbClr val="FF0000"/>
                </a:solidFill>
              </a:rPr>
              <a:t>rifts</a:t>
            </a:r>
            <a:r>
              <a:rPr lang="en-US">
                <a:solidFill>
                  <a:schemeClr val="accent2"/>
                </a:solidFill>
              </a:rPr>
              <a:t>. Exs.: mid-Atlantic ridge and East African rift</a:t>
            </a:r>
          </a:p>
        </p:txBody>
      </p:sp>
      <p:pic>
        <p:nvPicPr>
          <p:cNvPr id="14341" name="Picture 5" descr="07_14"/>
          <p:cNvPicPr>
            <a:picLocks noChangeAspect="1" noChangeArrowheads="1"/>
          </p:cNvPicPr>
          <p:nvPr/>
        </p:nvPicPr>
        <p:blipFill>
          <a:blip r:embed="rId3" cstate="print"/>
          <a:srcRect/>
          <a:stretch>
            <a:fillRect/>
          </a:stretch>
        </p:blipFill>
        <p:spPr bwMode="auto">
          <a:xfrm>
            <a:off x="0" y="2327276"/>
            <a:ext cx="9144000" cy="4244974"/>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dissolve">
                                      <p:cBhvr>
                                        <p:cTn id="13"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p:cNvSpPr txBox="1">
            <a:spLocks noChangeArrowheads="1"/>
          </p:cNvSpPr>
          <p:nvPr/>
        </p:nvSpPr>
        <p:spPr bwMode="auto">
          <a:xfrm>
            <a:off x="152400" y="609601"/>
            <a:ext cx="5181600" cy="3877266"/>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The new crust created at rift zones preserves the </a:t>
            </a:r>
            <a:r>
              <a:rPr lang="en-US" u="sng">
                <a:solidFill>
                  <a:srgbClr val="FF0000"/>
                </a:solidFill>
              </a:rPr>
              <a:t>magnetic field</a:t>
            </a:r>
            <a:r>
              <a:rPr lang="en-US">
                <a:solidFill>
                  <a:schemeClr val="accent2"/>
                </a:solidFill>
              </a:rPr>
              <a:t> present at the time it solidified </a:t>
            </a:r>
          </a:p>
          <a:p>
            <a:pPr>
              <a:spcBef>
                <a:spcPct val="50000"/>
              </a:spcBef>
            </a:pPr>
            <a:r>
              <a:rPr lang="en-US">
                <a:solidFill>
                  <a:schemeClr val="accent2"/>
                </a:solidFill>
              </a:rPr>
              <a:t>From this we can tell that </a:t>
            </a:r>
            <a:r>
              <a:rPr lang="en-US" u="sng">
                <a:solidFill>
                  <a:srgbClr val="FF0000"/>
                </a:solidFill>
              </a:rPr>
              <a:t>magnetic</a:t>
            </a:r>
            <a:r>
              <a:rPr lang="en-US">
                <a:solidFill>
                  <a:schemeClr val="accent2"/>
                </a:solidFill>
              </a:rPr>
              <a:t> </a:t>
            </a:r>
            <a:r>
              <a:rPr lang="en-US" u="sng">
                <a:solidFill>
                  <a:srgbClr val="FF0000"/>
                </a:solidFill>
              </a:rPr>
              <a:t>field reversals</a:t>
            </a:r>
            <a:r>
              <a:rPr lang="en-US">
                <a:solidFill>
                  <a:schemeClr val="accent2"/>
                </a:solidFill>
              </a:rPr>
              <a:t> occur about every 500,000 years:</a:t>
            </a:r>
          </a:p>
        </p:txBody>
      </p:sp>
      <p:pic>
        <p:nvPicPr>
          <p:cNvPr id="13317" name="Picture 5" descr="07_15"/>
          <p:cNvPicPr>
            <a:picLocks noChangeAspect="1" noChangeArrowheads="1"/>
          </p:cNvPicPr>
          <p:nvPr/>
        </p:nvPicPr>
        <p:blipFill>
          <a:blip r:embed="rId3" cstate="print"/>
          <a:srcRect/>
          <a:stretch>
            <a:fillRect/>
          </a:stretch>
        </p:blipFill>
        <p:spPr bwMode="auto">
          <a:xfrm>
            <a:off x="5276850" y="685800"/>
            <a:ext cx="3867151" cy="6172200"/>
          </a:xfrm>
          <a:prstGeom prst="rect">
            <a:avLst/>
          </a:prstGeom>
          <a:noFill/>
        </p:spPr>
      </p:pic>
      <p:pic>
        <p:nvPicPr>
          <p:cNvPr id="13318" name="Picture 6" descr="hess"/>
          <p:cNvPicPr>
            <a:picLocks noChangeAspect="1" noChangeArrowheads="1"/>
          </p:cNvPicPr>
          <p:nvPr/>
        </p:nvPicPr>
        <p:blipFill>
          <a:blip r:embed="rId4" cstate="print"/>
          <a:srcRect/>
          <a:stretch>
            <a:fillRect/>
          </a:stretch>
        </p:blipFill>
        <p:spPr bwMode="auto">
          <a:xfrm>
            <a:off x="152400" y="3857626"/>
            <a:ext cx="1905000" cy="2162175"/>
          </a:xfrm>
          <a:prstGeom prst="rect">
            <a:avLst/>
          </a:prstGeom>
          <a:noFill/>
        </p:spPr>
      </p:pic>
      <p:sp>
        <p:nvSpPr>
          <p:cNvPr id="13319" name="Text Box 7"/>
          <p:cNvSpPr txBox="1">
            <a:spLocks noChangeArrowheads="1"/>
          </p:cNvSpPr>
          <p:nvPr/>
        </p:nvSpPr>
        <p:spPr bwMode="auto">
          <a:xfrm>
            <a:off x="212725" y="6019800"/>
            <a:ext cx="1797051" cy="457200"/>
          </a:xfrm>
          <a:prstGeom prst="rect">
            <a:avLst/>
          </a:prstGeom>
          <a:noFill/>
          <a:ln w="9525">
            <a:noFill/>
            <a:miter lim="800000"/>
            <a:headEnd/>
            <a:tailEnd/>
          </a:ln>
          <a:effectLst/>
        </p:spPr>
        <p:txBody>
          <a:bodyPr wrap="none" lIns="91422" tIns="45712" rIns="91422" bIns="45712">
            <a:spAutoFit/>
          </a:bodyPr>
          <a:lstStyle/>
          <a:p>
            <a:r>
              <a:rPr lang="en-US" sz="2300"/>
              <a:t>Harry Hess</a:t>
            </a:r>
          </a:p>
        </p:txBody>
      </p:sp>
      <p:pic>
        <p:nvPicPr>
          <p:cNvPr id="13320" name="Picture 8" descr="topomap mid -atl ridge"/>
          <p:cNvPicPr>
            <a:picLocks noChangeAspect="1" noChangeArrowheads="1"/>
          </p:cNvPicPr>
          <p:nvPr/>
        </p:nvPicPr>
        <p:blipFill>
          <a:blip r:embed="rId5" cstate="print"/>
          <a:srcRect/>
          <a:stretch>
            <a:fillRect/>
          </a:stretch>
        </p:blipFill>
        <p:spPr bwMode="auto">
          <a:xfrm>
            <a:off x="2209800" y="4016376"/>
            <a:ext cx="3124200" cy="2155826"/>
          </a:xfrm>
          <a:prstGeom prst="rect">
            <a:avLst/>
          </a:prstGeom>
          <a:noFill/>
        </p:spPr>
      </p:pic>
      <p:sp>
        <p:nvSpPr>
          <p:cNvPr id="13321" name="Text Box 9"/>
          <p:cNvSpPr txBox="1">
            <a:spLocks noChangeArrowheads="1"/>
          </p:cNvSpPr>
          <p:nvPr/>
        </p:nvSpPr>
        <p:spPr bwMode="auto">
          <a:xfrm>
            <a:off x="2133600" y="6172200"/>
            <a:ext cx="3072215" cy="446260"/>
          </a:xfrm>
          <a:prstGeom prst="rect">
            <a:avLst/>
          </a:prstGeom>
          <a:noFill/>
          <a:ln w="9525">
            <a:noFill/>
            <a:miter lim="800000"/>
            <a:headEnd/>
            <a:tailEnd/>
          </a:ln>
          <a:effectLst/>
        </p:spPr>
        <p:txBody>
          <a:bodyPr wrap="none" lIns="91422" tIns="45712" rIns="91422" bIns="45712">
            <a:spAutoFit/>
          </a:bodyPr>
          <a:lstStyle/>
          <a:p>
            <a:r>
              <a:rPr lang="en-US" sz="2300"/>
              <a:t>3D Topographic Map</a:t>
            </a:r>
          </a:p>
        </p:txBody>
      </p:sp>
      <p:sp>
        <p:nvSpPr>
          <p:cNvPr id="13322" name="Text Box 10"/>
          <p:cNvSpPr txBox="1">
            <a:spLocks noChangeArrowheads="1"/>
          </p:cNvSpPr>
          <p:nvPr/>
        </p:nvSpPr>
        <p:spPr bwMode="auto">
          <a:xfrm>
            <a:off x="822325" y="15874"/>
            <a:ext cx="3399380" cy="587905"/>
          </a:xfrm>
          <a:prstGeom prst="rect">
            <a:avLst/>
          </a:prstGeom>
          <a:noFill/>
          <a:ln w="9525">
            <a:noFill/>
            <a:miter lim="800000"/>
            <a:headEnd/>
            <a:tailEnd/>
          </a:ln>
          <a:effectLst/>
        </p:spPr>
        <p:txBody>
          <a:bodyPr wrap="none" lIns="91422" tIns="45712" rIns="91422" bIns="45712">
            <a:spAutoFit/>
          </a:bodyPr>
          <a:lstStyle/>
          <a:p>
            <a:r>
              <a:rPr lang="en-US" sz="3100" u="sng">
                <a:solidFill>
                  <a:schemeClr val="accent2"/>
                </a:solidFill>
              </a:rPr>
              <a:t>Paleomagnetism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22">
                                            <p:txEl>
                                              <p:pRg st="0" end="0"/>
                                            </p:txEl>
                                          </p:spTgt>
                                        </p:tgtEl>
                                        <p:attrNameLst>
                                          <p:attrName>style.visibility</p:attrName>
                                        </p:attrNameLst>
                                      </p:cBhvr>
                                      <p:to>
                                        <p:strVal val="visible"/>
                                      </p:to>
                                    </p:set>
                                    <p:anim calcmode="lin" valueType="num">
                                      <p:cBhvr additive="base">
                                        <p:cTn id="7" dur="500" fill="hold"/>
                                        <p:tgtEl>
                                          <p:spTgt spid="13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315">
                                            <p:txEl>
                                              <p:pRg st="1" end="1"/>
                                            </p:txEl>
                                          </p:spTgt>
                                        </p:tgtEl>
                                        <p:attrNameLst>
                                          <p:attrName>style.visibility</p:attrName>
                                        </p:attrNameLst>
                                      </p:cBhvr>
                                      <p:to>
                                        <p:strVal val="visible"/>
                                      </p:to>
                                    </p:set>
                                    <p:anim calcmode="lin" valueType="num">
                                      <p:cBhvr additive="base">
                                        <p:cTn id="24"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3318"/>
                                        </p:tgtEl>
                                        <p:attrNameLst>
                                          <p:attrName>style.visibility</p:attrName>
                                        </p:attrNameLst>
                                      </p:cBhvr>
                                      <p:to>
                                        <p:strVal val="visible"/>
                                      </p:to>
                                    </p:set>
                                    <p:animEffect transition="in" filter="dissolve">
                                      <p:cBhvr>
                                        <p:cTn id="30" dur="500"/>
                                        <p:tgtEl>
                                          <p:spTgt spid="1331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319">
                                            <p:txEl>
                                              <p:pRg st="0" end="0"/>
                                            </p:txEl>
                                          </p:spTgt>
                                        </p:tgtEl>
                                        <p:attrNameLst>
                                          <p:attrName>style.visibility</p:attrName>
                                        </p:attrNameLst>
                                      </p:cBhvr>
                                      <p:to>
                                        <p:strVal val="visible"/>
                                      </p:to>
                                    </p:set>
                                    <p:anim calcmode="lin" valueType="num">
                                      <p:cBhvr additive="base">
                                        <p:cTn id="35" dur="500" fill="hold"/>
                                        <p:tgtEl>
                                          <p:spTgt spid="1331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3320"/>
                                        </p:tgtEl>
                                        <p:attrNameLst>
                                          <p:attrName>style.visibility</p:attrName>
                                        </p:attrNameLst>
                                      </p:cBhvr>
                                      <p:to>
                                        <p:strVal val="visible"/>
                                      </p:to>
                                    </p:set>
                                    <p:animEffect transition="in" filter="dissolve">
                                      <p:cBhvr>
                                        <p:cTn id="41" dur="500"/>
                                        <p:tgtEl>
                                          <p:spTgt spid="133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321"/>
                                        </p:tgtEl>
                                        <p:attrNameLst>
                                          <p:attrName>style.visibility</p:attrName>
                                        </p:attrNameLst>
                                      </p:cBhvr>
                                      <p:to>
                                        <p:strVal val="visible"/>
                                      </p:to>
                                    </p:set>
                                    <p:anim calcmode="lin" valueType="num">
                                      <p:cBhvr additive="base">
                                        <p:cTn id="46" dur="500" fill="hold"/>
                                        <p:tgtEl>
                                          <p:spTgt spid="13321"/>
                                        </p:tgtEl>
                                        <p:attrNameLst>
                                          <p:attrName>ppt_x</p:attrName>
                                        </p:attrNameLst>
                                      </p:cBhvr>
                                      <p:tavLst>
                                        <p:tav tm="0">
                                          <p:val>
                                            <p:strVal val="#ppt_x"/>
                                          </p:val>
                                        </p:tav>
                                        <p:tav tm="100000">
                                          <p:val>
                                            <p:strVal val="#ppt_x"/>
                                          </p:val>
                                        </p:tav>
                                      </p:tavLst>
                                    </p:anim>
                                    <p:anim calcmode="lin" valueType="num">
                                      <p:cBhvr additive="base">
                                        <p:cTn id="47"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7.4 Surface Activity</a:t>
            </a:r>
          </a:p>
        </p:txBody>
      </p:sp>
      <p:sp>
        <p:nvSpPr>
          <p:cNvPr id="12291" name="Text Box 3"/>
          <p:cNvSpPr txBox="1">
            <a:spLocks noChangeArrowheads="1"/>
          </p:cNvSpPr>
          <p:nvPr/>
        </p:nvSpPr>
        <p:spPr bwMode="auto">
          <a:xfrm>
            <a:off x="762000" y="762000"/>
            <a:ext cx="7696200" cy="983618"/>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Plate motion is driven by </a:t>
            </a:r>
            <a:r>
              <a:rPr lang="en-US" u="sng">
                <a:solidFill>
                  <a:srgbClr val="FF0000"/>
                </a:solidFill>
              </a:rPr>
              <a:t>convection</a:t>
            </a:r>
            <a:r>
              <a:rPr lang="en-US"/>
              <a:t> </a:t>
            </a:r>
            <a:r>
              <a:rPr lang="en-US" u="sng">
                <a:solidFill>
                  <a:srgbClr val="FF0000"/>
                </a:solidFill>
              </a:rPr>
              <a:t>currents</a:t>
            </a:r>
            <a:r>
              <a:rPr lang="en-US"/>
              <a:t> </a:t>
            </a:r>
            <a:r>
              <a:rPr lang="en-US">
                <a:solidFill>
                  <a:schemeClr val="accent2"/>
                </a:solidFill>
              </a:rPr>
              <a:t>in the mantle material:</a:t>
            </a:r>
          </a:p>
        </p:txBody>
      </p:sp>
      <p:pic>
        <p:nvPicPr>
          <p:cNvPr id="12293" name="Picture 5" descr="07_16"/>
          <p:cNvPicPr>
            <a:picLocks noChangeAspect="1" noChangeArrowheads="1"/>
          </p:cNvPicPr>
          <p:nvPr/>
        </p:nvPicPr>
        <p:blipFill>
          <a:blip r:embed="rId3" cstate="print"/>
          <a:srcRect/>
          <a:stretch>
            <a:fillRect/>
          </a:stretch>
        </p:blipFill>
        <p:spPr bwMode="auto">
          <a:xfrm>
            <a:off x="0" y="2405064"/>
            <a:ext cx="9144000" cy="3786186"/>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293"/>
                                        </p:tgtEl>
                                        <p:attrNameLst>
                                          <p:attrName>style.visibility</p:attrName>
                                        </p:attrNameLst>
                                      </p:cBhvr>
                                      <p:to>
                                        <p:strVal val="visible"/>
                                      </p:to>
                                    </p:set>
                                    <p:animEffect transition="in" filter="checkerboard(across)">
                                      <p:cBhvr>
                                        <p:cTn id="13"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228600" y="152400"/>
            <a:ext cx="8686800" cy="1317499"/>
          </a:xfrm>
          <a:prstGeom prst="rect">
            <a:avLst/>
          </a:prstGeom>
          <a:noFill/>
          <a:ln w="9525">
            <a:noFill/>
            <a:miter lim="800000"/>
            <a:headEnd/>
            <a:tailEnd/>
          </a:ln>
          <a:effectLst/>
        </p:spPr>
        <p:txBody>
          <a:bodyPr lIns="91422" tIns="45712" rIns="91422" bIns="45712">
            <a:spAutoFit/>
          </a:bodyPr>
          <a:lstStyle/>
          <a:p>
            <a:pPr>
              <a:lnSpc>
                <a:spcPct val="75000"/>
              </a:lnSpc>
              <a:spcBef>
                <a:spcPct val="50000"/>
              </a:spcBef>
            </a:pPr>
            <a:r>
              <a:rPr lang="en-US">
                <a:solidFill>
                  <a:schemeClr val="accent2"/>
                </a:solidFill>
              </a:rPr>
              <a:t>If we follow the continental drift backwards in time, the continents were one supercontinent.</a:t>
            </a:r>
          </a:p>
          <a:p>
            <a:pPr>
              <a:lnSpc>
                <a:spcPct val="75000"/>
              </a:lnSpc>
              <a:spcBef>
                <a:spcPct val="50000"/>
              </a:spcBef>
            </a:pPr>
            <a:r>
              <a:rPr lang="en-US">
                <a:solidFill>
                  <a:schemeClr val="accent2"/>
                </a:solidFill>
              </a:rPr>
              <a:t> It is called </a:t>
            </a:r>
            <a:r>
              <a:rPr lang="en-US" u="sng">
                <a:solidFill>
                  <a:srgbClr val="FF0000"/>
                </a:solidFill>
              </a:rPr>
              <a:t>Pangaea</a:t>
            </a:r>
            <a:r>
              <a:rPr lang="en-US">
                <a:solidFill>
                  <a:schemeClr val="accent2"/>
                </a:solidFill>
              </a:rPr>
              <a:t>:</a:t>
            </a:r>
          </a:p>
        </p:txBody>
      </p:sp>
      <p:pic>
        <p:nvPicPr>
          <p:cNvPr id="11269" name="Picture 5" descr="07_17"/>
          <p:cNvPicPr>
            <a:picLocks noChangeAspect="1" noChangeArrowheads="1"/>
          </p:cNvPicPr>
          <p:nvPr/>
        </p:nvPicPr>
        <p:blipFill>
          <a:blip r:embed="rId3" cstate="print"/>
          <a:srcRect/>
          <a:stretch>
            <a:fillRect/>
          </a:stretch>
        </p:blipFill>
        <p:spPr bwMode="auto">
          <a:xfrm>
            <a:off x="2933701" y="1787526"/>
            <a:ext cx="5981700" cy="5070476"/>
          </a:xfrm>
          <a:prstGeom prst="rect">
            <a:avLst/>
          </a:prstGeom>
          <a:noFill/>
        </p:spPr>
      </p:pic>
      <p:sp>
        <p:nvSpPr>
          <p:cNvPr id="11270" name="Line 6"/>
          <p:cNvSpPr>
            <a:spLocks noChangeShapeType="1"/>
          </p:cNvSpPr>
          <p:nvPr/>
        </p:nvSpPr>
        <p:spPr bwMode="auto">
          <a:xfrm flipH="1">
            <a:off x="1981200" y="1600200"/>
            <a:ext cx="304800" cy="990600"/>
          </a:xfrm>
          <a:prstGeom prst="line">
            <a:avLst/>
          </a:prstGeom>
          <a:noFill/>
          <a:ln w="57150">
            <a:solidFill>
              <a:srgbClr val="FF0000"/>
            </a:solidFill>
            <a:round/>
            <a:headEnd/>
            <a:tailEnd type="triangle" w="med" len="med"/>
          </a:ln>
          <a:effectLst/>
        </p:spPr>
        <p:txBody>
          <a:bodyPr lIns="91422" tIns="45712" rIns="91422" bIns="45712"/>
          <a:lstStyle/>
          <a:p>
            <a:endParaRPr lang="en-US"/>
          </a:p>
        </p:txBody>
      </p:sp>
      <p:sp>
        <p:nvSpPr>
          <p:cNvPr id="11271" name="Text Box 7"/>
          <p:cNvSpPr txBox="1">
            <a:spLocks noChangeArrowheads="1"/>
          </p:cNvSpPr>
          <p:nvPr/>
        </p:nvSpPr>
        <p:spPr bwMode="auto">
          <a:xfrm>
            <a:off x="6781800" y="2286000"/>
            <a:ext cx="1447800" cy="457200"/>
          </a:xfrm>
          <a:prstGeom prst="rect">
            <a:avLst/>
          </a:prstGeom>
          <a:noFill/>
          <a:ln w="9525">
            <a:noFill/>
            <a:miter lim="800000"/>
            <a:headEnd/>
            <a:tailEnd/>
          </a:ln>
          <a:effectLst/>
        </p:spPr>
        <p:txBody>
          <a:bodyPr lIns="91422" tIns="45712" rIns="91422" bIns="45712">
            <a:spAutoFit/>
          </a:bodyPr>
          <a:lstStyle/>
          <a:p>
            <a:pPr>
              <a:spcBef>
                <a:spcPct val="50000"/>
              </a:spcBef>
            </a:pPr>
            <a:r>
              <a:rPr lang="en-US" sz="2300" u="sng">
                <a:solidFill>
                  <a:schemeClr val="bg1"/>
                </a:solidFill>
              </a:rPr>
              <a:t>Laurasia</a:t>
            </a:r>
          </a:p>
        </p:txBody>
      </p:sp>
      <p:sp>
        <p:nvSpPr>
          <p:cNvPr id="11273" name="Text Box 9"/>
          <p:cNvSpPr txBox="1">
            <a:spLocks noChangeArrowheads="1"/>
          </p:cNvSpPr>
          <p:nvPr/>
        </p:nvSpPr>
        <p:spPr bwMode="auto">
          <a:xfrm>
            <a:off x="6324601" y="3048000"/>
            <a:ext cx="1739900" cy="457200"/>
          </a:xfrm>
          <a:prstGeom prst="rect">
            <a:avLst/>
          </a:prstGeom>
          <a:noFill/>
          <a:ln w="9525">
            <a:noFill/>
            <a:miter lim="800000"/>
            <a:headEnd/>
            <a:tailEnd/>
          </a:ln>
          <a:effectLst/>
        </p:spPr>
        <p:txBody>
          <a:bodyPr wrap="none" lIns="91422" tIns="45712" rIns="91422" bIns="45712">
            <a:spAutoFit/>
          </a:bodyPr>
          <a:lstStyle/>
          <a:p>
            <a:r>
              <a:rPr lang="en-US" sz="2300" u="sng">
                <a:solidFill>
                  <a:schemeClr val="bg1"/>
                </a:solidFill>
              </a:rPr>
              <a:t>Gondwana</a:t>
            </a:r>
          </a:p>
        </p:txBody>
      </p:sp>
      <p:pic>
        <p:nvPicPr>
          <p:cNvPr id="11277" name="Picture 13" descr="Pangaea"/>
          <p:cNvPicPr>
            <a:picLocks noChangeAspect="1" noChangeArrowheads="1"/>
          </p:cNvPicPr>
          <p:nvPr/>
        </p:nvPicPr>
        <p:blipFill>
          <a:blip r:embed="rId4" cstate="print"/>
          <a:srcRect/>
          <a:stretch>
            <a:fillRect/>
          </a:stretch>
        </p:blipFill>
        <p:spPr bwMode="auto">
          <a:xfrm>
            <a:off x="209549" y="2657476"/>
            <a:ext cx="2381251" cy="2676525"/>
          </a:xfrm>
          <a:prstGeom prst="rect">
            <a:avLst/>
          </a:prstGeom>
          <a:noFill/>
        </p:spPr>
      </p:pic>
      <p:sp>
        <p:nvSpPr>
          <p:cNvPr id="11279" name="Text Box 15"/>
          <p:cNvSpPr txBox="1">
            <a:spLocks noChangeArrowheads="1"/>
          </p:cNvSpPr>
          <p:nvPr/>
        </p:nvSpPr>
        <p:spPr bwMode="auto">
          <a:xfrm>
            <a:off x="1736726" y="3697289"/>
            <a:ext cx="1110139" cy="1246479"/>
          </a:xfrm>
          <a:prstGeom prst="rect">
            <a:avLst/>
          </a:prstGeom>
          <a:noFill/>
          <a:ln w="9525">
            <a:noFill/>
            <a:miter lim="800000"/>
            <a:headEnd/>
            <a:tailEnd/>
          </a:ln>
          <a:effectLst/>
        </p:spPr>
        <p:txBody>
          <a:bodyPr wrap="none" lIns="91422" tIns="45712" rIns="91422" bIns="45712">
            <a:spAutoFit/>
          </a:bodyPr>
          <a:lstStyle/>
          <a:p>
            <a:r>
              <a:rPr lang="en-US" sz="2300" u="sng"/>
              <a:t>Tethys</a:t>
            </a:r>
          </a:p>
          <a:p>
            <a:r>
              <a:rPr lang="en-US" sz="2300" u="sng"/>
              <a:t>Sea</a:t>
            </a:r>
          </a:p>
          <a:p>
            <a:r>
              <a:rPr lang="en-US"/>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277"/>
                                        </p:tgtEl>
                                        <p:attrNameLst>
                                          <p:attrName>style.visibility</p:attrName>
                                        </p:attrNameLst>
                                      </p:cBhvr>
                                      <p:to>
                                        <p:strVal val="visible"/>
                                      </p:to>
                                    </p:set>
                                    <p:animEffect transition="in" filter="dissolve">
                                      <p:cBhvr>
                                        <p:cTn id="13" dur="500"/>
                                        <p:tgtEl>
                                          <p:spTgt spid="1127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67">
                                            <p:txEl>
                                              <p:pRg st="1" end="1"/>
                                            </p:txEl>
                                          </p:spTgt>
                                        </p:tgtEl>
                                        <p:attrNameLst>
                                          <p:attrName>style.visibility</p:attrName>
                                        </p:attrNameLst>
                                      </p:cBhvr>
                                      <p:to>
                                        <p:strVal val="visible"/>
                                      </p:to>
                                    </p:set>
                                    <p:anim calcmode="lin" valueType="num">
                                      <p:cBhvr additive="base">
                                        <p:cTn id="18"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dissolve">
                                      <p:cBhvr>
                                        <p:cTn id="24" dur="500"/>
                                        <p:tgtEl>
                                          <p:spTgt spid="1127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1269"/>
                                        </p:tgtEl>
                                        <p:attrNameLst>
                                          <p:attrName>style.visibility</p:attrName>
                                        </p:attrNameLst>
                                      </p:cBhvr>
                                      <p:to>
                                        <p:strVal val="visible"/>
                                      </p:to>
                                    </p:set>
                                    <p:animEffect transition="in" filter="dissolve">
                                      <p:cBhvr>
                                        <p:cTn id="29" dur="500"/>
                                        <p:tgtEl>
                                          <p:spTgt spid="1126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1271">
                                            <p:txEl>
                                              <p:pRg st="0" end="0"/>
                                            </p:txEl>
                                          </p:spTgt>
                                        </p:tgtEl>
                                        <p:attrNameLst>
                                          <p:attrName>style.visibility</p:attrName>
                                        </p:attrNameLst>
                                      </p:cBhvr>
                                      <p:to>
                                        <p:strVal val="visible"/>
                                      </p:to>
                                    </p:set>
                                    <p:animEffect transition="in" filter="dissolve">
                                      <p:cBhvr>
                                        <p:cTn id="34" dur="500"/>
                                        <p:tgtEl>
                                          <p:spTgt spid="1127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1273"/>
                                        </p:tgtEl>
                                        <p:attrNameLst>
                                          <p:attrName>style.visibility</p:attrName>
                                        </p:attrNameLst>
                                      </p:cBhvr>
                                      <p:to>
                                        <p:strVal val="visible"/>
                                      </p:to>
                                    </p:set>
                                    <p:animEffect transition="in" filter="dissolve">
                                      <p:cBhvr>
                                        <p:cTn id="39" dur="500"/>
                                        <p:tgtEl>
                                          <p:spTgt spid="1127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1279">
                                            <p:txEl>
                                              <p:pRg st="0" end="0"/>
                                            </p:txEl>
                                          </p:spTgt>
                                        </p:tgtEl>
                                        <p:attrNameLst>
                                          <p:attrName>style.visibility</p:attrName>
                                        </p:attrNameLst>
                                      </p:cBhvr>
                                      <p:to>
                                        <p:strVal val="visible"/>
                                      </p:to>
                                    </p:set>
                                    <p:animEffect transition="in" filter="dissolve">
                                      <p:cBhvr>
                                        <p:cTn id="44" dur="500"/>
                                        <p:tgtEl>
                                          <p:spTgt spid="11279">
                                            <p:txEl>
                                              <p:pRg st="0" end="0"/>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11279">
                                            <p:txEl>
                                              <p:pRg st="1" end="1"/>
                                            </p:txEl>
                                          </p:spTgt>
                                        </p:tgtEl>
                                        <p:attrNameLst>
                                          <p:attrName>style.visibility</p:attrName>
                                        </p:attrNameLst>
                                      </p:cBhvr>
                                      <p:to>
                                        <p:strVal val="visible"/>
                                      </p:to>
                                    </p:set>
                                    <p:animEffect transition="in" filter="dissolve">
                                      <p:cBhvr>
                                        <p:cTn id="47" dur="500"/>
                                        <p:tgtEl>
                                          <p:spTgt spid="112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7.5 Earth’s Magnetosphere</a:t>
            </a:r>
          </a:p>
        </p:txBody>
      </p:sp>
      <p:sp>
        <p:nvSpPr>
          <p:cNvPr id="10243" name="Text Box 3"/>
          <p:cNvSpPr txBox="1">
            <a:spLocks noChangeArrowheads="1"/>
          </p:cNvSpPr>
          <p:nvPr/>
        </p:nvSpPr>
        <p:spPr bwMode="auto">
          <a:xfrm>
            <a:off x="152400" y="685801"/>
            <a:ext cx="8991600" cy="1428794"/>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The </a:t>
            </a:r>
            <a:r>
              <a:rPr lang="en-US" u="sng">
                <a:solidFill>
                  <a:srgbClr val="FF0000"/>
                </a:solidFill>
              </a:rPr>
              <a:t>magnetosphere</a:t>
            </a:r>
            <a:r>
              <a:rPr lang="en-US">
                <a:solidFill>
                  <a:schemeClr val="accent2"/>
                </a:solidFill>
              </a:rPr>
              <a:t> is the region around the Earth where charged particles from the solar wind are trapped:</a:t>
            </a:r>
          </a:p>
        </p:txBody>
      </p:sp>
      <p:pic>
        <p:nvPicPr>
          <p:cNvPr id="10245" name="Picture 5" descr="07_18"/>
          <p:cNvPicPr>
            <a:picLocks noChangeAspect="1" noChangeArrowheads="1"/>
          </p:cNvPicPr>
          <p:nvPr/>
        </p:nvPicPr>
        <p:blipFill>
          <a:blip r:embed="rId3" cstate="print"/>
          <a:srcRect/>
          <a:stretch>
            <a:fillRect/>
          </a:stretch>
        </p:blipFill>
        <p:spPr bwMode="auto">
          <a:xfrm>
            <a:off x="685801" y="2057400"/>
            <a:ext cx="7591425" cy="4800600"/>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Effect transition="in" filter="blinds(horizontal)">
                                      <p:cBhvr>
                                        <p:cTn id="13"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381000" y="1"/>
            <a:ext cx="8001000" cy="1428794"/>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These charged particles are trapped in areas called the </a:t>
            </a:r>
            <a:r>
              <a:rPr lang="en-US" u="sng">
                <a:solidFill>
                  <a:srgbClr val="FF0000"/>
                </a:solidFill>
              </a:rPr>
              <a:t>Van Allen belts</a:t>
            </a:r>
            <a:r>
              <a:rPr lang="en-US">
                <a:solidFill>
                  <a:schemeClr val="accent2"/>
                </a:solidFill>
              </a:rPr>
              <a:t>, where they spiral around the magnetic field lines:</a:t>
            </a:r>
          </a:p>
        </p:txBody>
      </p:sp>
      <p:graphicFrame>
        <p:nvGraphicFramePr>
          <p:cNvPr id="9220" name="Object 4"/>
          <p:cNvGraphicFramePr>
            <a:graphicFrameLocks noChangeAspect="1"/>
          </p:cNvGraphicFramePr>
          <p:nvPr/>
        </p:nvGraphicFramePr>
        <p:xfrm>
          <a:off x="4457701" y="3105150"/>
          <a:ext cx="4610100" cy="3676650"/>
        </p:xfrm>
        <a:graphic>
          <a:graphicData uri="http://schemas.openxmlformats.org/presentationml/2006/ole">
            <mc:AlternateContent xmlns:mc="http://schemas.openxmlformats.org/markup-compatibility/2006">
              <mc:Choice xmlns:v="urn:schemas-microsoft-com:vml" Requires="v">
                <p:oleObj spid="_x0000_s9236" name="Bitmap Image" r:id="rId4" imgW="4610744" imgH="3677163" progId="Paint.Picture">
                  <p:embed/>
                </p:oleObj>
              </mc:Choice>
              <mc:Fallback>
                <p:oleObj name="Bitmap Image" r:id="rId4" imgW="4610744" imgH="3677163" progId="Paint.Picture">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01" y="3105150"/>
                        <a:ext cx="46101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4616450" y="1524000"/>
          <a:ext cx="1555751" cy="1676400"/>
        </p:xfrm>
        <a:graphic>
          <a:graphicData uri="http://schemas.openxmlformats.org/presentationml/2006/ole">
            <mc:AlternateContent xmlns:mc="http://schemas.openxmlformats.org/markup-compatibility/2006">
              <mc:Choice xmlns:v="urn:schemas-microsoft-com:vml" Requires="v">
                <p:oleObj spid="_x0000_s9237" name="Bitmap Image" r:id="rId6" imgW="1600000" imgH="1724266" progId="Paint.Picture">
                  <p:embed/>
                </p:oleObj>
              </mc:Choice>
              <mc:Fallback>
                <p:oleObj name="Bitmap Image" r:id="rId6" imgW="1600000" imgH="1724266" progId="Paint.Picture">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6450" y="1524000"/>
                        <a:ext cx="155575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222" name="Picture 6" descr="explaunch_abma"/>
          <p:cNvPicPr>
            <a:picLocks noChangeAspect="1" noChangeArrowheads="1"/>
          </p:cNvPicPr>
          <p:nvPr/>
        </p:nvPicPr>
        <p:blipFill>
          <a:blip r:embed="rId8" cstate="print"/>
          <a:srcRect/>
          <a:stretch>
            <a:fillRect/>
          </a:stretch>
        </p:blipFill>
        <p:spPr bwMode="auto">
          <a:xfrm>
            <a:off x="228601" y="1524000"/>
            <a:ext cx="1790700" cy="2205039"/>
          </a:xfrm>
          <a:prstGeom prst="rect">
            <a:avLst/>
          </a:prstGeom>
          <a:noFill/>
        </p:spPr>
      </p:pic>
      <p:pic>
        <p:nvPicPr>
          <p:cNvPr id="9223" name="Picture 7" descr="explorer_1"/>
          <p:cNvPicPr>
            <a:picLocks noChangeAspect="1" noChangeArrowheads="1"/>
          </p:cNvPicPr>
          <p:nvPr/>
        </p:nvPicPr>
        <p:blipFill>
          <a:blip r:embed="rId9" cstate="print"/>
          <a:srcRect/>
          <a:stretch>
            <a:fillRect/>
          </a:stretch>
        </p:blipFill>
        <p:spPr bwMode="auto">
          <a:xfrm>
            <a:off x="228600" y="4267200"/>
            <a:ext cx="3352800" cy="2147889"/>
          </a:xfrm>
          <a:prstGeom prst="rect">
            <a:avLst/>
          </a:prstGeom>
          <a:noFill/>
        </p:spPr>
      </p:pic>
      <p:pic>
        <p:nvPicPr>
          <p:cNvPr id="9224" name="Picture 8" descr="vanallen"/>
          <p:cNvPicPr>
            <a:picLocks noChangeAspect="1" noChangeArrowheads="1"/>
          </p:cNvPicPr>
          <p:nvPr/>
        </p:nvPicPr>
        <p:blipFill>
          <a:blip r:embed="rId10" cstate="print"/>
          <a:srcRect/>
          <a:stretch>
            <a:fillRect/>
          </a:stretch>
        </p:blipFill>
        <p:spPr bwMode="auto">
          <a:xfrm>
            <a:off x="2368549" y="1524000"/>
            <a:ext cx="1593851" cy="2171700"/>
          </a:xfrm>
          <a:prstGeom prst="rect">
            <a:avLst/>
          </a:prstGeom>
          <a:noFill/>
        </p:spPr>
      </p:pic>
      <p:sp>
        <p:nvSpPr>
          <p:cNvPr id="9225" name="Text Box 9"/>
          <p:cNvSpPr txBox="1">
            <a:spLocks noChangeArrowheads="1"/>
          </p:cNvSpPr>
          <p:nvPr/>
        </p:nvSpPr>
        <p:spPr bwMode="auto">
          <a:xfrm>
            <a:off x="228600" y="6461126"/>
            <a:ext cx="3337737" cy="400093"/>
          </a:xfrm>
          <a:prstGeom prst="rect">
            <a:avLst/>
          </a:prstGeom>
          <a:noFill/>
          <a:ln w="9525">
            <a:noFill/>
            <a:miter lim="800000"/>
            <a:headEnd/>
            <a:tailEnd/>
          </a:ln>
          <a:effectLst/>
        </p:spPr>
        <p:txBody>
          <a:bodyPr wrap="none" lIns="91422" tIns="45712" rIns="91422" bIns="45712">
            <a:spAutoFit/>
          </a:bodyPr>
          <a:lstStyle/>
          <a:p>
            <a:r>
              <a:rPr lang="en-US" sz="2000"/>
              <a:t>Explorer I ; 1</a:t>
            </a:r>
            <a:r>
              <a:rPr lang="en-US" sz="2000" baseline="30000"/>
              <a:t>st</a:t>
            </a:r>
            <a:r>
              <a:rPr lang="en-US" sz="2000"/>
              <a:t> US satellite</a:t>
            </a:r>
          </a:p>
        </p:txBody>
      </p:sp>
      <p:sp>
        <p:nvSpPr>
          <p:cNvPr id="9226" name="Text Box 10"/>
          <p:cNvSpPr txBox="1">
            <a:spLocks noChangeArrowheads="1"/>
          </p:cNvSpPr>
          <p:nvPr/>
        </p:nvSpPr>
        <p:spPr bwMode="auto">
          <a:xfrm>
            <a:off x="2065339" y="3668715"/>
            <a:ext cx="2198386" cy="400093"/>
          </a:xfrm>
          <a:prstGeom prst="rect">
            <a:avLst/>
          </a:prstGeom>
          <a:noFill/>
          <a:ln w="9525">
            <a:noFill/>
            <a:miter lim="800000"/>
            <a:headEnd/>
            <a:tailEnd/>
          </a:ln>
          <a:effectLst/>
        </p:spPr>
        <p:txBody>
          <a:bodyPr wrap="none" lIns="91422" tIns="45712" rIns="91422" bIns="45712">
            <a:spAutoFit/>
          </a:bodyPr>
          <a:lstStyle/>
          <a:p>
            <a:r>
              <a:rPr lang="en-US" sz="2000"/>
              <a:t>James Van Allen</a:t>
            </a:r>
          </a:p>
        </p:txBody>
      </p:sp>
      <p:sp>
        <p:nvSpPr>
          <p:cNvPr id="9227" name="Text Box 11"/>
          <p:cNvSpPr txBox="1">
            <a:spLocks noChangeArrowheads="1"/>
          </p:cNvSpPr>
          <p:nvPr/>
        </p:nvSpPr>
        <p:spPr bwMode="auto">
          <a:xfrm>
            <a:off x="266700" y="3717926"/>
            <a:ext cx="1652980" cy="400093"/>
          </a:xfrm>
          <a:prstGeom prst="rect">
            <a:avLst/>
          </a:prstGeom>
          <a:noFill/>
          <a:ln w="9525">
            <a:noFill/>
            <a:miter lim="800000"/>
            <a:headEnd/>
            <a:tailEnd/>
          </a:ln>
          <a:effectLst/>
        </p:spPr>
        <p:txBody>
          <a:bodyPr wrap="none" lIns="91422" tIns="45712" rIns="91422" bIns="45712">
            <a:spAutoFit/>
          </a:bodyPr>
          <a:lstStyle/>
          <a:p>
            <a:r>
              <a:rPr lang="en-US" sz="2000"/>
              <a:t>31-Jan-1958</a:t>
            </a:r>
          </a:p>
        </p:txBody>
      </p:sp>
      <p:sp>
        <p:nvSpPr>
          <p:cNvPr id="9228" name="Line 12"/>
          <p:cNvSpPr>
            <a:spLocks noChangeShapeType="1"/>
          </p:cNvSpPr>
          <p:nvPr/>
        </p:nvSpPr>
        <p:spPr bwMode="auto">
          <a:xfrm flipV="1">
            <a:off x="7162800" y="2819400"/>
            <a:ext cx="228600" cy="1447800"/>
          </a:xfrm>
          <a:prstGeom prst="line">
            <a:avLst/>
          </a:prstGeom>
          <a:noFill/>
          <a:ln w="57150">
            <a:solidFill>
              <a:srgbClr val="FF0000"/>
            </a:solidFill>
            <a:round/>
            <a:headEnd type="triangle" w="med" len="med"/>
            <a:tailEnd/>
          </a:ln>
          <a:effectLst/>
        </p:spPr>
        <p:txBody>
          <a:bodyPr lIns="91422" tIns="45712" rIns="91422" bIns="45712"/>
          <a:lstStyle/>
          <a:p>
            <a:endParaRPr lang="en-US"/>
          </a:p>
        </p:txBody>
      </p:sp>
      <p:sp>
        <p:nvSpPr>
          <p:cNvPr id="9229" name="Line 13"/>
          <p:cNvSpPr>
            <a:spLocks noChangeShapeType="1"/>
          </p:cNvSpPr>
          <p:nvPr/>
        </p:nvSpPr>
        <p:spPr bwMode="auto">
          <a:xfrm flipH="1">
            <a:off x="7696200" y="2819400"/>
            <a:ext cx="76200" cy="762000"/>
          </a:xfrm>
          <a:prstGeom prst="line">
            <a:avLst/>
          </a:prstGeom>
          <a:noFill/>
          <a:ln w="57150">
            <a:solidFill>
              <a:srgbClr val="FF0000"/>
            </a:solidFill>
            <a:round/>
            <a:headEnd/>
            <a:tailEnd type="triangle" w="med" len="med"/>
          </a:ln>
          <a:effectLst/>
        </p:spPr>
        <p:txBody>
          <a:bodyPr lIns="91422" tIns="45712" rIns="91422" bIns="45712"/>
          <a:lstStyle/>
          <a:p>
            <a:endParaRPr lang="en-US"/>
          </a:p>
        </p:txBody>
      </p:sp>
      <p:sp>
        <p:nvSpPr>
          <p:cNvPr id="9230" name="Text Box 14"/>
          <p:cNvSpPr txBox="1">
            <a:spLocks noChangeArrowheads="1"/>
          </p:cNvSpPr>
          <p:nvPr/>
        </p:nvSpPr>
        <p:spPr bwMode="auto">
          <a:xfrm>
            <a:off x="6842125" y="2373315"/>
            <a:ext cx="2026865" cy="400093"/>
          </a:xfrm>
          <a:prstGeom prst="rect">
            <a:avLst/>
          </a:prstGeom>
          <a:noFill/>
          <a:ln w="9525">
            <a:noFill/>
            <a:miter lim="800000"/>
            <a:headEnd/>
            <a:tailEnd/>
          </a:ln>
          <a:effectLst/>
        </p:spPr>
        <p:txBody>
          <a:bodyPr wrap="none" lIns="91422" tIns="45712" rIns="91422" bIns="45712">
            <a:spAutoFit/>
          </a:bodyPr>
          <a:lstStyle/>
          <a:p>
            <a:r>
              <a:rPr lang="en-US" sz="2000" u="sng">
                <a:solidFill>
                  <a:srgbClr val="FF0000"/>
                </a:solidFill>
              </a:rPr>
              <a:t>Van Allen Belts</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barn(inHorizontal)">
                                      <p:cBhvr>
                                        <p:cTn id="13" dur="500"/>
                                        <p:tgtEl>
                                          <p:spTgt spid="922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230">
                                            <p:txEl>
                                              <p:pRg st="0" end="0"/>
                                            </p:txEl>
                                          </p:spTgt>
                                        </p:tgtEl>
                                        <p:attrNameLst>
                                          <p:attrName>style.visibility</p:attrName>
                                        </p:attrNameLst>
                                      </p:cBhvr>
                                      <p:to>
                                        <p:strVal val="visible"/>
                                      </p:to>
                                    </p:set>
                                    <p:animEffect transition="in" filter="dissolve">
                                      <p:cBhvr>
                                        <p:cTn id="18" dur="500"/>
                                        <p:tgtEl>
                                          <p:spTgt spid="923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228"/>
                                        </p:tgtEl>
                                        <p:attrNameLst>
                                          <p:attrName>style.visibility</p:attrName>
                                        </p:attrNameLst>
                                      </p:cBhvr>
                                      <p:to>
                                        <p:strVal val="visible"/>
                                      </p:to>
                                    </p:set>
                                    <p:animEffect transition="in" filter="dissolve">
                                      <p:cBhvr>
                                        <p:cTn id="23" dur="500"/>
                                        <p:tgtEl>
                                          <p:spTgt spid="922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229"/>
                                        </p:tgtEl>
                                        <p:attrNameLst>
                                          <p:attrName>style.visibility</p:attrName>
                                        </p:attrNameLst>
                                      </p:cBhvr>
                                      <p:to>
                                        <p:strVal val="visible"/>
                                      </p:to>
                                    </p:set>
                                    <p:animEffect transition="in" filter="dissolve">
                                      <p:cBhvr>
                                        <p:cTn id="28" dur="500"/>
                                        <p:tgtEl>
                                          <p:spTgt spid="922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checkerboard(across)">
                                      <p:cBhvr>
                                        <p:cTn id="33" dur="500"/>
                                        <p:tgtEl>
                                          <p:spTgt spid="922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226"/>
                                        </p:tgtEl>
                                        <p:attrNameLst>
                                          <p:attrName>style.visibility</p:attrName>
                                        </p:attrNameLst>
                                      </p:cBhvr>
                                      <p:to>
                                        <p:strVal val="visible"/>
                                      </p:to>
                                    </p:set>
                                    <p:animEffect transition="in" filter="dissolve">
                                      <p:cBhvr>
                                        <p:cTn id="38" dur="500"/>
                                        <p:tgtEl>
                                          <p:spTgt spid="9226"/>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9223"/>
                                        </p:tgtEl>
                                        <p:attrNameLst>
                                          <p:attrName>style.visibility</p:attrName>
                                        </p:attrNameLst>
                                      </p:cBhvr>
                                      <p:to>
                                        <p:strVal val="visible"/>
                                      </p:to>
                                    </p:set>
                                    <p:animEffect transition="in" filter="checkerboard(across)">
                                      <p:cBhvr>
                                        <p:cTn id="43" dur="500"/>
                                        <p:tgtEl>
                                          <p:spTgt spid="922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225">
                                            <p:txEl>
                                              <p:pRg st="0" end="0"/>
                                            </p:txEl>
                                          </p:spTgt>
                                        </p:tgtEl>
                                        <p:attrNameLst>
                                          <p:attrName>style.visibility</p:attrName>
                                        </p:attrNameLst>
                                      </p:cBhvr>
                                      <p:to>
                                        <p:strVal val="visible"/>
                                      </p:to>
                                    </p:set>
                                    <p:animEffect transition="in" filter="dissolve">
                                      <p:cBhvr>
                                        <p:cTn id="48" dur="500"/>
                                        <p:tgtEl>
                                          <p:spTgt spid="922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9222"/>
                                        </p:tgtEl>
                                        <p:attrNameLst>
                                          <p:attrName>style.visibility</p:attrName>
                                        </p:attrNameLst>
                                      </p:cBhvr>
                                      <p:to>
                                        <p:strVal val="visible"/>
                                      </p:to>
                                    </p:set>
                                    <p:animEffect transition="in" filter="checkerboard(across)">
                                      <p:cBhvr>
                                        <p:cTn id="53" dur="500"/>
                                        <p:tgtEl>
                                          <p:spTgt spid="9222"/>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9227">
                                            <p:txEl>
                                              <p:pRg st="0" end="0"/>
                                            </p:txEl>
                                          </p:spTgt>
                                        </p:tgtEl>
                                        <p:attrNameLst>
                                          <p:attrName>style.visibility</p:attrName>
                                        </p:attrNameLst>
                                      </p:cBhvr>
                                      <p:to>
                                        <p:strVal val="visible"/>
                                      </p:to>
                                    </p:set>
                                    <p:animEffect transition="in" filter="dissolve">
                                      <p:cBhvr>
                                        <p:cTn id="58" dur="500"/>
                                        <p:tgtEl>
                                          <p:spTgt spid="922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nodeType="clickEffect">
                                  <p:stCondLst>
                                    <p:cond delay="0"/>
                                  </p:stCondLst>
                                  <p:childTnLst>
                                    <p:set>
                                      <p:cBhvr>
                                        <p:cTn id="62" dur="1" fill="hold">
                                          <p:stCondLst>
                                            <p:cond delay="0"/>
                                          </p:stCondLst>
                                        </p:cTn>
                                        <p:tgtEl>
                                          <p:spTgt spid="9221"/>
                                        </p:tgtEl>
                                        <p:attrNameLst>
                                          <p:attrName>style.visibility</p:attrName>
                                        </p:attrNameLst>
                                      </p:cBhvr>
                                      <p:to>
                                        <p:strVal val="visible"/>
                                      </p:to>
                                    </p:set>
                                    <p:animEffect transition="in" filter="checkerboard(across)">
                                      <p:cBhvr>
                                        <p:cTn id="63"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8" grpId="0" animBg="1"/>
      <p:bldP spid="92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0" y="304800"/>
            <a:ext cx="6781800" cy="2986913"/>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Near the poles, the Van Allen belts intersect the atmosphere. The charged particles spiral the magnetic field lines (synchrotron radiation); </a:t>
            </a:r>
          </a:p>
          <a:p>
            <a:pPr>
              <a:spcBef>
                <a:spcPct val="50000"/>
              </a:spcBef>
            </a:pPr>
            <a:r>
              <a:rPr lang="en-US">
                <a:solidFill>
                  <a:schemeClr val="accent2"/>
                </a:solidFill>
              </a:rPr>
              <a:t>when they do, they create glowing light called an </a:t>
            </a:r>
            <a:r>
              <a:rPr lang="en-US" u="sng">
                <a:solidFill>
                  <a:srgbClr val="FF0000"/>
                </a:solidFill>
              </a:rPr>
              <a:t>aurora</a:t>
            </a:r>
            <a:r>
              <a:rPr lang="en-US">
                <a:solidFill>
                  <a:schemeClr val="accent2"/>
                </a:solidFill>
              </a:rPr>
              <a:t>:</a:t>
            </a:r>
          </a:p>
        </p:txBody>
      </p:sp>
      <p:pic>
        <p:nvPicPr>
          <p:cNvPr id="8197" name="Picture 5" descr="07_20"/>
          <p:cNvPicPr>
            <a:picLocks noChangeAspect="1" noChangeArrowheads="1"/>
          </p:cNvPicPr>
          <p:nvPr/>
        </p:nvPicPr>
        <p:blipFill>
          <a:blip r:embed="rId3" cstate="print"/>
          <a:srcRect b="13716"/>
          <a:stretch>
            <a:fillRect/>
          </a:stretch>
        </p:blipFill>
        <p:spPr bwMode="auto">
          <a:xfrm>
            <a:off x="228600" y="3352800"/>
            <a:ext cx="9144000" cy="3505200"/>
          </a:xfrm>
          <a:prstGeom prst="rect">
            <a:avLst/>
          </a:prstGeom>
          <a:noFill/>
        </p:spPr>
      </p:pic>
      <p:sp>
        <p:nvSpPr>
          <p:cNvPr id="8198" name="Text Box 6"/>
          <p:cNvSpPr txBox="1">
            <a:spLocks noChangeArrowheads="1"/>
          </p:cNvSpPr>
          <p:nvPr/>
        </p:nvSpPr>
        <p:spPr bwMode="auto">
          <a:xfrm>
            <a:off x="5775328" y="3413126"/>
            <a:ext cx="3047593" cy="400093"/>
          </a:xfrm>
          <a:prstGeom prst="rect">
            <a:avLst/>
          </a:prstGeom>
          <a:noFill/>
          <a:ln w="9525">
            <a:noFill/>
            <a:miter lim="800000"/>
            <a:headEnd/>
            <a:tailEnd/>
          </a:ln>
          <a:effectLst/>
        </p:spPr>
        <p:txBody>
          <a:bodyPr wrap="none" lIns="91422" tIns="45712" rIns="91422" bIns="45712">
            <a:spAutoFit/>
          </a:bodyPr>
          <a:lstStyle/>
          <a:p>
            <a:r>
              <a:rPr lang="en-US" sz="2000">
                <a:solidFill>
                  <a:schemeClr val="bg1"/>
                </a:solidFill>
              </a:rPr>
              <a:t>From the Space Shuttle</a:t>
            </a:r>
          </a:p>
        </p:txBody>
      </p:sp>
      <p:pic>
        <p:nvPicPr>
          <p:cNvPr id="8199" name="Picture 7" descr="aurora5_corona_small"/>
          <p:cNvPicPr>
            <a:picLocks noChangeAspect="1" noChangeArrowheads="1"/>
          </p:cNvPicPr>
          <p:nvPr/>
        </p:nvPicPr>
        <p:blipFill>
          <a:blip r:embed="rId4" cstate="print"/>
          <a:srcRect t="23225" b="27742"/>
          <a:stretch>
            <a:fillRect/>
          </a:stretch>
        </p:blipFill>
        <p:spPr bwMode="auto">
          <a:xfrm>
            <a:off x="7078664" y="1828800"/>
            <a:ext cx="1989137" cy="1447800"/>
          </a:xfrm>
          <a:prstGeom prst="rect">
            <a:avLst/>
          </a:prstGeom>
          <a:noFill/>
        </p:spPr>
      </p:pic>
      <p:pic>
        <p:nvPicPr>
          <p:cNvPr id="8200" name="Picture 8" descr="partikel4"/>
          <p:cNvPicPr>
            <a:picLocks noChangeAspect="1" noChangeArrowheads="1"/>
          </p:cNvPicPr>
          <p:nvPr/>
        </p:nvPicPr>
        <p:blipFill>
          <a:blip r:embed="rId5" cstate="print"/>
          <a:srcRect/>
          <a:stretch>
            <a:fillRect/>
          </a:stretch>
        </p:blipFill>
        <p:spPr bwMode="auto">
          <a:xfrm>
            <a:off x="7315201" y="1"/>
            <a:ext cx="1333500" cy="1777999"/>
          </a:xfrm>
          <a:prstGeom prst="rect">
            <a:avLst/>
          </a:prstGeom>
          <a:noFill/>
        </p:spPr>
      </p:pic>
      <p:sp>
        <p:nvSpPr>
          <p:cNvPr id="8201" name="Text Box 9"/>
          <p:cNvSpPr txBox="1">
            <a:spLocks noChangeArrowheads="1"/>
          </p:cNvSpPr>
          <p:nvPr/>
        </p:nvSpPr>
        <p:spPr bwMode="auto">
          <a:xfrm>
            <a:off x="2133601" y="3440114"/>
            <a:ext cx="2236473" cy="400093"/>
          </a:xfrm>
          <a:prstGeom prst="rect">
            <a:avLst/>
          </a:prstGeom>
          <a:noFill/>
          <a:ln w="9525">
            <a:noFill/>
            <a:miter lim="800000"/>
            <a:headEnd/>
            <a:tailEnd/>
          </a:ln>
          <a:effectLst/>
        </p:spPr>
        <p:txBody>
          <a:bodyPr wrap="none" lIns="91422" tIns="45712" rIns="91422" bIns="45712">
            <a:spAutoFit/>
          </a:bodyPr>
          <a:lstStyle/>
          <a:p>
            <a:r>
              <a:rPr lang="en-US" sz="2000">
                <a:solidFill>
                  <a:schemeClr val="bg1"/>
                </a:solidFill>
              </a:rPr>
              <a:t>From the ground</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dissolve">
                                      <p:cBhvr>
                                        <p:cTn id="13" dur="500"/>
                                        <p:tgtEl>
                                          <p:spTgt spid="820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199"/>
                                        </p:tgtEl>
                                        <p:attrNameLst>
                                          <p:attrName>style.visibility</p:attrName>
                                        </p:attrNameLst>
                                      </p:cBhvr>
                                      <p:to>
                                        <p:strVal val="visible"/>
                                      </p:to>
                                    </p:set>
                                    <p:animEffect transition="in" filter="dissolve">
                                      <p:cBhvr>
                                        <p:cTn id="18" dur="500"/>
                                        <p:tgtEl>
                                          <p:spTgt spid="819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5">
                                            <p:txEl>
                                              <p:pRg st="1" end="1"/>
                                            </p:txEl>
                                          </p:spTgt>
                                        </p:tgtEl>
                                        <p:attrNameLst>
                                          <p:attrName>style.visibility</p:attrName>
                                        </p:attrNameLst>
                                      </p:cBhvr>
                                      <p:to>
                                        <p:strVal val="visible"/>
                                      </p:to>
                                    </p:set>
                                    <p:anim calcmode="lin" valueType="num">
                                      <p:cBhvr additive="base">
                                        <p:cTn id="2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8197"/>
                                        </p:tgtEl>
                                        <p:attrNameLst>
                                          <p:attrName>style.visibility</p:attrName>
                                        </p:attrNameLst>
                                      </p:cBhvr>
                                      <p:to>
                                        <p:strVal val="visible"/>
                                      </p:to>
                                    </p:set>
                                    <p:animEffect transition="in" filter="dissolve">
                                      <p:cBhvr>
                                        <p:cTn id="29" dur="500"/>
                                        <p:tgtEl>
                                          <p:spTgt spid="819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201"/>
                                        </p:tgtEl>
                                        <p:attrNameLst>
                                          <p:attrName>style.visibility</p:attrName>
                                        </p:attrNameLst>
                                      </p:cBhvr>
                                      <p:to>
                                        <p:strVal val="visible"/>
                                      </p:to>
                                    </p:set>
                                    <p:animEffect transition="in" filter="dissolve">
                                      <p:cBhvr>
                                        <p:cTn id="34" dur="500"/>
                                        <p:tgtEl>
                                          <p:spTgt spid="820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198">
                                            <p:txEl>
                                              <p:pRg st="0" end="0"/>
                                            </p:txEl>
                                          </p:spTgt>
                                        </p:tgtEl>
                                        <p:attrNameLst>
                                          <p:attrName>style.visibility</p:attrName>
                                        </p:attrNameLst>
                                      </p:cBhvr>
                                      <p:to>
                                        <p:strVal val="visible"/>
                                      </p:to>
                                    </p:set>
                                    <p:animEffect transition="in" filter="dissolve">
                                      <p:cBhvr>
                                        <p:cTn id="39" dur="500"/>
                                        <p:tgtEl>
                                          <p:spTgt spid="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76199"/>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7.6 </a:t>
            </a:r>
            <a:r>
              <a:rPr lang="en-US" sz="3100" u="sng">
                <a:solidFill>
                  <a:schemeClr val="accent2"/>
                </a:solidFill>
              </a:rPr>
              <a:t>The Tides</a:t>
            </a:r>
          </a:p>
        </p:txBody>
      </p:sp>
      <p:sp>
        <p:nvSpPr>
          <p:cNvPr id="7171" name="Text Box 3"/>
          <p:cNvSpPr txBox="1">
            <a:spLocks noChangeArrowheads="1"/>
          </p:cNvSpPr>
          <p:nvPr/>
        </p:nvSpPr>
        <p:spPr bwMode="auto">
          <a:xfrm>
            <a:off x="228600" y="485777"/>
            <a:ext cx="8915400" cy="1873970"/>
          </a:xfrm>
          <a:prstGeom prst="rect">
            <a:avLst/>
          </a:prstGeom>
          <a:noFill/>
          <a:ln w="9525">
            <a:noFill/>
            <a:miter lim="800000"/>
            <a:headEnd/>
            <a:tailEnd/>
          </a:ln>
          <a:effectLst/>
        </p:spPr>
        <p:txBody>
          <a:bodyPr lIns="91422" tIns="45712" rIns="91422" bIns="45712">
            <a:spAutoFit/>
          </a:bodyPr>
          <a:lstStyle/>
          <a:p>
            <a:pPr>
              <a:spcBef>
                <a:spcPct val="50000"/>
              </a:spcBef>
            </a:pPr>
            <a:r>
              <a:rPr lang="en-US" u="sng">
                <a:solidFill>
                  <a:srgbClr val="FF0000"/>
                </a:solidFill>
              </a:rPr>
              <a:t>Tides</a:t>
            </a:r>
            <a:r>
              <a:rPr lang="en-US">
                <a:solidFill>
                  <a:schemeClr val="accent2"/>
                </a:solidFill>
              </a:rPr>
              <a:t> are due to gravitational force on Earth from Moon – force on near side of Earth is greater than force on far side (</a:t>
            </a:r>
            <a:r>
              <a:rPr lang="en-US" u="sng">
                <a:solidFill>
                  <a:srgbClr val="FF0000"/>
                </a:solidFill>
              </a:rPr>
              <a:t>diffferential forces</a:t>
            </a:r>
            <a:r>
              <a:rPr lang="en-US">
                <a:solidFill>
                  <a:schemeClr val="accent2"/>
                </a:solidFill>
              </a:rPr>
              <a:t>). Water can flow freely in response.</a:t>
            </a:r>
          </a:p>
        </p:txBody>
      </p:sp>
      <p:pic>
        <p:nvPicPr>
          <p:cNvPr id="7173" name="Picture 5" descr="07_21"/>
          <p:cNvPicPr>
            <a:picLocks noChangeAspect="1" noChangeArrowheads="1"/>
          </p:cNvPicPr>
          <p:nvPr/>
        </p:nvPicPr>
        <p:blipFill>
          <a:blip r:embed="rId3" cstate="print"/>
          <a:srcRect b="4790"/>
          <a:stretch>
            <a:fillRect/>
          </a:stretch>
        </p:blipFill>
        <p:spPr bwMode="auto">
          <a:xfrm>
            <a:off x="3848101" y="2238376"/>
            <a:ext cx="5067300" cy="4543425"/>
          </a:xfrm>
          <a:prstGeom prst="rect">
            <a:avLst/>
          </a:prstGeom>
          <a:noFill/>
        </p:spPr>
      </p:pic>
      <p:sp>
        <p:nvSpPr>
          <p:cNvPr id="7174" name="Line 6"/>
          <p:cNvSpPr>
            <a:spLocks noChangeShapeType="1"/>
          </p:cNvSpPr>
          <p:nvPr/>
        </p:nvSpPr>
        <p:spPr bwMode="auto">
          <a:xfrm>
            <a:off x="6172200" y="2895600"/>
            <a:ext cx="1905000" cy="457200"/>
          </a:xfrm>
          <a:prstGeom prst="line">
            <a:avLst/>
          </a:prstGeom>
          <a:noFill/>
          <a:ln w="9525">
            <a:solidFill>
              <a:srgbClr val="FF0000"/>
            </a:solidFill>
            <a:prstDash val="dash"/>
            <a:round/>
            <a:headEnd/>
            <a:tailEnd/>
          </a:ln>
          <a:effectLst/>
        </p:spPr>
        <p:txBody>
          <a:bodyPr lIns="91422" tIns="45712" rIns="91422" bIns="45712"/>
          <a:lstStyle/>
          <a:p>
            <a:endParaRPr lang="en-US"/>
          </a:p>
        </p:txBody>
      </p:sp>
      <p:sp>
        <p:nvSpPr>
          <p:cNvPr id="7175" name="Line 7"/>
          <p:cNvSpPr>
            <a:spLocks noChangeShapeType="1"/>
          </p:cNvSpPr>
          <p:nvPr/>
        </p:nvSpPr>
        <p:spPr bwMode="auto">
          <a:xfrm flipV="1">
            <a:off x="6096000" y="3352800"/>
            <a:ext cx="1981200" cy="533400"/>
          </a:xfrm>
          <a:prstGeom prst="line">
            <a:avLst/>
          </a:prstGeom>
          <a:noFill/>
          <a:ln w="9525">
            <a:solidFill>
              <a:srgbClr val="FF0000"/>
            </a:solidFill>
            <a:prstDash val="dash"/>
            <a:round/>
            <a:headEnd/>
            <a:tailEnd/>
          </a:ln>
          <a:effectLst/>
        </p:spPr>
        <p:txBody>
          <a:bodyPr lIns="91422" tIns="45712" rIns="91422" bIns="45712"/>
          <a:lstStyle/>
          <a:p>
            <a:endParaRPr lang="en-US"/>
          </a:p>
        </p:txBody>
      </p:sp>
      <p:sp>
        <p:nvSpPr>
          <p:cNvPr id="7176" name="Text Box 8"/>
          <p:cNvSpPr txBox="1">
            <a:spLocks noChangeArrowheads="1"/>
          </p:cNvSpPr>
          <p:nvPr/>
        </p:nvSpPr>
        <p:spPr bwMode="auto">
          <a:xfrm>
            <a:off x="0" y="2667001"/>
            <a:ext cx="3810000" cy="3743325"/>
          </a:xfrm>
          <a:prstGeom prst="rect">
            <a:avLst/>
          </a:prstGeom>
          <a:noFill/>
          <a:ln w="9525">
            <a:noFill/>
            <a:miter lim="800000"/>
            <a:headEnd/>
            <a:tailEnd/>
          </a:ln>
          <a:effectLst/>
        </p:spPr>
        <p:txBody>
          <a:bodyPr lIns="91422" tIns="45712" rIns="91422" bIns="45712">
            <a:spAutoFit/>
          </a:bodyPr>
          <a:lstStyle/>
          <a:p>
            <a:r>
              <a:rPr lang="en-US" sz="2300">
                <a:solidFill>
                  <a:schemeClr val="accent2"/>
                </a:solidFill>
                <a:cs typeface="Arial" charset="0"/>
              </a:rPr>
              <a:t>•</a:t>
            </a:r>
            <a:r>
              <a:rPr lang="en-US" sz="2300">
                <a:solidFill>
                  <a:schemeClr val="accent2"/>
                </a:solidFill>
              </a:rPr>
              <a:t>The water bulges are always aligned towards the Moon</a:t>
            </a:r>
          </a:p>
          <a:p>
            <a:r>
              <a:rPr lang="en-US" sz="2300">
                <a:solidFill>
                  <a:schemeClr val="accent2"/>
                </a:solidFill>
                <a:cs typeface="Arial" charset="0"/>
              </a:rPr>
              <a:t>•</a:t>
            </a:r>
            <a:r>
              <a:rPr lang="en-US" sz="2300">
                <a:solidFill>
                  <a:schemeClr val="accent2"/>
                </a:solidFill>
              </a:rPr>
              <a:t>Moon takes a month to move around the Earth</a:t>
            </a:r>
          </a:p>
          <a:p>
            <a:r>
              <a:rPr lang="en-US" sz="2300">
                <a:solidFill>
                  <a:schemeClr val="accent2"/>
                </a:solidFill>
                <a:cs typeface="Arial" charset="0"/>
              </a:rPr>
              <a:t>•</a:t>
            </a:r>
            <a:r>
              <a:rPr lang="en-US" sz="2300">
                <a:solidFill>
                  <a:schemeClr val="accent2"/>
                </a:solidFill>
              </a:rPr>
              <a:t>The solid Earth rotates every 24 hrs.</a:t>
            </a:r>
          </a:p>
          <a:p>
            <a:r>
              <a:rPr lang="en-US" sz="2300">
                <a:solidFill>
                  <a:schemeClr val="accent2"/>
                </a:solidFill>
                <a:cs typeface="Arial" charset="0"/>
              </a:rPr>
              <a:t>•</a:t>
            </a:r>
            <a:r>
              <a:rPr lang="en-US" sz="2300">
                <a:solidFill>
                  <a:schemeClr val="accent2"/>
                </a:solidFill>
              </a:rPr>
              <a:t>So tides occur about every 6 hours at a given place on the Earth</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dissolve">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dissolve">
                                      <p:cBhvr>
                                        <p:cTn id="18" dur="500"/>
                                        <p:tgtEl>
                                          <p:spTgt spid="717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175"/>
                                        </p:tgtEl>
                                        <p:attrNameLst>
                                          <p:attrName>style.visibility</p:attrName>
                                        </p:attrNameLst>
                                      </p:cBhvr>
                                      <p:to>
                                        <p:strVal val="visible"/>
                                      </p:to>
                                    </p:set>
                                    <p:animEffect transition="in" filter="dissolve">
                                      <p:cBhvr>
                                        <p:cTn id="23" dur="500"/>
                                        <p:tgtEl>
                                          <p:spTgt spid="717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176">
                                            <p:txEl>
                                              <p:pRg st="0" end="0"/>
                                            </p:txEl>
                                          </p:spTgt>
                                        </p:tgtEl>
                                        <p:attrNameLst>
                                          <p:attrName>style.visibility</p:attrName>
                                        </p:attrNameLst>
                                      </p:cBhvr>
                                      <p:to>
                                        <p:strVal val="visible"/>
                                      </p:to>
                                    </p:set>
                                    <p:anim calcmode="lin" valueType="num">
                                      <p:cBhvr additive="base">
                                        <p:cTn id="28" dur="500" fill="hold"/>
                                        <p:tgtEl>
                                          <p:spTgt spid="7176">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1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176">
                                            <p:txEl>
                                              <p:pRg st="1" end="1"/>
                                            </p:txEl>
                                          </p:spTgt>
                                        </p:tgtEl>
                                        <p:attrNameLst>
                                          <p:attrName>style.visibility</p:attrName>
                                        </p:attrNameLst>
                                      </p:cBhvr>
                                      <p:to>
                                        <p:strVal val="visible"/>
                                      </p:to>
                                    </p:set>
                                    <p:anim calcmode="lin" valueType="num">
                                      <p:cBhvr additive="base">
                                        <p:cTn id="34" dur="500" fill="hold"/>
                                        <p:tgtEl>
                                          <p:spTgt spid="7176">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1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7176">
                                            <p:txEl>
                                              <p:pRg st="2" end="2"/>
                                            </p:txEl>
                                          </p:spTgt>
                                        </p:tgtEl>
                                        <p:attrNameLst>
                                          <p:attrName>style.visibility</p:attrName>
                                        </p:attrNameLst>
                                      </p:cBhvr>
                                      <p:to>
                                        <p:strVal val="visible"/>
                                      </p:to>
                                    </p:set>
                                    <p:anim calcmode="lin" valueType="num">
                                      <p:cBhvr additive="base">
                                        <p:cTn id="40" dur="500" fill="hold"/>
                                        <p:tgtEl>
                                          <p:spTgt spid="7176">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1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176">
                                            <p:txEl>
                                              <p:pRg st="3" end="3"/>
                                            </p:txEl>
                                          </p:spTgt>
                                        </p:tgtEl>
                                        <p:attrNameLst>
                                          <p:attrName>style.visibility</p:attrName>
                                        </p:attrNameLst>
                                      </p:cBhvr>
                                      <p:to>
                                        <p:strVal val="visible"/>
                                      </p:to>
                                    </p:set>
                                    <p:anim calcmode="lin" valueType="num">
                                      <p:cBhvr additive="base">
                                        <p:cTn id="46" dur="500" fill="hold"/>
                                        <p:tgtEl>
                                          <p:spTgt spid="7176">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1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0" y="1600201"/>
            <a:ext cx="4038600" cy="4990209"/>
          </a:xfrm>
          <a:prstGeom prst="rect">
            <a:avLst/>
          </a:prstGeom>
          <a:noFill/>
          <a:ln w="9525">
            <a:noFill/>
            <a:miter lim="800000"/>
            <a:headEnd/>
            <a:tailEnd/>
          </a:ln>
          <a:effectLst/>
        </p:spPr>
        <p:txBody>
          <a:bodyPr lIns="91422" tIns="45712" rIns="91422" bIns="45712">
            <a:spAutoFit/>
          </a:bodyPr>
          <a:lstStyle/>
          <a:p>
            <a:pPr>
              <a:spcBef>
                <a:spcPct val="50000"/>
              </a:spcBef>
            </a:pPr>
            <a:r>
              <a:rPr lang="en-US" u="sng">
                <a:solidFill>
                  <a:srgbClr val="FF0000"/>
                </a:solidFill>
              </a:rPr>
              <a:t>Spring tides (higher)</a:t>
            </a:r>
            <a:r>
              <a:rPr lang="en-US">
                <a:solidFill>
                  <a:schemeClr val="accent2"/>
                </a:solidFill>
              </a:rPr>
              <a:t> Earth Sun and Moon in a straight line</a:t>
            </a:r>
          </a:p>
          <a:p>
            <a:pPr>
              <a:spcBef>
                <a:spcPct val="50000"/>
              </a:spcBef>
            </a:pPr>
            <a:endParaRPr lang="en-US">
              <a:solidFill>
                <a:schemeClr val="accent2"/>
              </a:solidFill>
            </a:endParaRPr>
          </a:p>
          <a:p>
            <a:pPr>
              <a:spcBef>
                <a:spcPct val="50000"/>
              </a:spcBef>
            </a:pPr>
            <a:endParaRPr lang="en-US">
              <a:solidFill>
                <a:schemeClr val="accent2"/>
              </a:solidFill>
            </a:endParaRPr>
          </a:p>
          <a:p>
            <a:pPr>
              <a:spcBef>
                <a:spcPct val="50000"/>
              </a:spcBef>
            </a:pPr>
            <a:r>
              <a:rPr lang="en-US" u="sng">
                <a:solidFill>
                  <a:srgbClr val="FF0000"/>
                </a:solidFill>
              </a:rPr>
              <a:t>Neap tides (lower)</a:t>
            </a:r>
            <a:r>
              <a:rPr lang="en-US">
                <a:solidFill>
                  <a:schemeClr val="accent2"/>
                </a:solidFill>
              </a:rPr>
              <a:t>    Earth, Sun and Moon make a right angle</a:t>
            </a:r>
          </a:p>
          <a:p>
            <a:pPr>
              <a:spcBef>
                <a:spcPct val="50000"/>
              </a:spcBef>
            </a:pPr>
            <a:endParaRPr lang="en-US">
              <a:solidFill>
                <a:schemeClr val="accent2"/>
              </a:solidFill>
            </a:endParaRPr>
          </a:p>
        </p:txBody>
      </p:sp>
      <p:pic>
        <p:nvPicPr>
          <p:cNvPr id="6149" name="Picture 5" descr="07_22"/>
          <p:cNvPicPr>
            <a:picLocks noChangeAspect="1" noChangeArrowheads="1"/>
          </p:cNvPicPr>
          <p:nvPr/>
        </p:nvPicPr>
        <p:blipFill>
          <a:blip r:embed="rId3" cstate="print"/>
          <a:srcRect b="2817"/>
          <a:stretch>
            <a:fillRect/>
          </a:stretch>
        </p:blipFill>
        <p:spPr bwMode="auto">
          <a:xfrm>
            <a:off x="3932238" y="1600200"/>
            <a:ext cx="5211762" cy="5257800"/>
          </a:xfrm>
          <a:prstGeom prst="rect">
            <a:avLst/>
          </a:prstGeom>
          <a:noFill/>
        </p:spPr>
      </p:pic>
      <p:sp>
        <p:nvSpPr>
          <p:cNvPr id="6150" name="Text Box 6"/>
          <p:cNvSpPr txBox="1">
            <a:spLocks noChangeArrowheads="1"/>
          </p:cNvSpPr>
          <p:nvPr/>
        </p:nvSpPr>
        <p:spPr bwMode="auto">
          <a:xfrm>
            <a:off x="304800" y="349250"/>
            <a:ext cx="8686800" cy="983618"/>
          </a:xfrm>
          <a:prstGeom prst="rect">
            <a:avLst/>
          </a:prstGeom>
          <a:noFill/>
          <a:ln w="9525">
            <a:noFill/>
            <a:miter lim="800000"/>
            <a:headEnd/>
            <a:tailEnd/>
          </a:ln>
          <a:effectLst/>
        </p:spPr>
        <p:txBody>
          <a:bodyPr lIns="91422" tIns="45712" rIns="91422" bIns="45712">
            <a:spAutoFit/>
          </a:bodyPr>
          <a:lstStyle/>
          <a:p>
            <a:r>
              <a:rPr lang="en-US">
                <a:solidFill>
                  <a:schemeClr val="accent2"/>
                </a:solidFill>
              </a:rPr>
              <a:t>The Sun has less effect, but it does modify the lunar tides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additive="base">
                                        <p:cTn id="7" dur="500" fill="hold"/>
                                        <p:tgtEl>
                                          <p:spTgt spid="61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additive="base">
                                        <p:cTn id="13"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dissolve">
                                      <p:cBhvr>
                                        <p:cTn id="19" dur="500"/>
                                        <p:tgtEl>
                                          <p:spTgt spid="614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47">
                                            <p:txEl>
                                              <p:pRg st="3" end="3"/>
                                            </p:txEl>
                                          </p:spTgt>
                                        </p:tgtEl>
                                        <p:attrNameLst>
                                          <p:attrName>style.visibility</p:attrName>
                                        </p:attrNameLst>
                                      </p:cBhvr>
                                      <p:to>
                                        <p:strVal val="visible"/>
                                      </p:to>
                                    </p:set>
                                    <p:anim calcmode="lin" valueType="num">
                                      <p:cBhvr additive="base">
                                        <p:cTn id="24"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8600" y="1"/>
            <a:ext cx="8458200" cy="4331939"/>
          </a:xfrm>
          <a:prstGeom prst="rect">
            <a:avLst/>
          </a:prstGeom>
          <a:noFill/>
          <a:ln w="9525">
            <a:noFill/>
            <a:miter lim="800000"/>
            <a:headEnd/>
            <a:tailEnd/>
          </a:ln>
          <a:effectLst/>
        </p:spPr>
        <p:txBody>
          <a:bodyPr lIns="91422" tIns="45712" rIns="91422" bIns="45712">
            <a:spAutoFit/>
          </a:bodyPr>
          <a:lstStyle/>
          <a:p>
            <a:pPr>
              <a:spcBef>
                <a:spcPct val="50000"/>
              </a:spcBef>
            </a:pPr>
            <a:r>
              <a:rPr lang="en-US">
                <a:solidFill>
                  <a:schemeClr val="accent2"/>
                </a:solidFill>
              </a:rPr>
              <a:t>Tides tend to exert a “drag” force on the Earth, slowing its </a:t>
            </a:r>
            <a:r>
              <a:rPr lang="en-US"/>
              <a:t>rotation (</a:t>
            </a:r>
            <a:r>
              <a:rPr lang="en-US" u="sng">
                <a:solidFill>
                  <a:srgbClr val="FF0000"/>
                </a:solidFill>
              </a:rPr>
              <a:t>Tidal friction</a:t>
            </a:r>
            <a:r>
              <a:rPr lang="en-US"/>
              <a:t>)</a:t>
            </a:r>
            <a:r>
              <a:rPr lang="en-US">
                <a:solidFill>
                  <a:schemeClr val="accent2"/>
                </a:solidFill>
              </a:rPr>
              <a:t>. Our day gets longer as the Moon recedes from us. [Every 100 million years our day gets 1 hour longer]</a:t>
            </a:r>
          </a:p>
          <a:p>
            <a:pPr>
              <a:spcBef>
                <a:spcPct val="50000"/>
              </a:spcBef>
            </a:pPr>
            <a:r>
              <a:rPr lang="en-US">
                <a:solidFill>
                  <a:schemeClr val="accent2"/>
                </a:solidFill>
              </a:rPr>
              <a:t>This will continue until the Earth rotates </a:t>
            </a:r>
            <a:r>
              <a:rPr lang="en-US"/>
              <a:t>synchronously</a:t>
            </a:r>
            <a:r>
              <a:rPr lang="en-US">
                <a:solidFill>
                  <a:schemeClr val="accent2"/>
                </a:solidFill>
              </a:rPr>
              <a:t> with the Moon, so that the same side of the Earth always points toward the Moon.</a:t>
            </a:r>
          </a:p>
        </p:txBody>
      </p:sp>
      <p:pic>
        <p:nvPicPr>
          <p:cNvPr id="5125" name="Picture 5" descr="07_23"/>
          <p:cNvPicPr>
            <a:picLocks noChangeAspect="1" noChangeArrowheads="1"/>
          </p:cNvPicPr>
          <p:nvPr/>
        </p:nvPicPr>
        <p:blipFill>
          <a:blip r:embed="rId3" cstate="print"/>
          <a:srcRect b="8488"/>
          <a:stretch>
            <a:fillRect/>
          </a:stretch>
        </p:blipFill>
        <p:spPr bwMode="auto">
          <a:xfrm>
            <a:off x="723901" y="3429001"/>
            <a:ext cx="7581900" cy="3286125"/>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dissolve">
                                      <p:cBhvr>
                                        <p:cTn id="13" dur="500"/>
                                        <p:tgtEl>
                                          <p:spTgt spid="512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123">
                                            <p:txEl>
                                              <p:pRg st="1" end="1"/>
                                            </p:txEl>
                                          </p:spTgt>
                                        </p:tgtEl>
                                        <p:attrNameLst>
                                          <p:attrName>style.visibility</p:attrName>
                                        </p:attrNameLst>
                                      </p:cBhvr>
                                      <p:to>
                                        <p:strVal val="visible"/>
                                      </p:to>
                                    </p:set>
                                    <p:anim calcmode="lin" valueType="num">
                                      <p:cBhvr additive="base">
                                        <p:cTn id="18"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81000" y="3048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Units of Chapter 7</a:t>
            </a:r>
          </a:p>
        </p:txBody>
      </p:sp>
      <p:sp>
        <p:nvSpPr>
          <p:cNvPr id="33795" name="Text Box 3"/>
          <p:cNvSpPr txBox="1">
            <a:spLocks noChangeArrowheads="1"/>
          </p:cNvSpPr>
          <p:nvPr/>
        </p:nvSpPr>
        <p:spPr bwMode="auto">
          <a:xfrm>
            <a:off x="457200" y="1066801"/>
            <a:ext cx="8305800" cy="4718156"/>
          </a:xfrm>
          <a:prstGeom prst="rect">
            <a:avLst/>
          </a:prstGeom>
          <a:noFill/>
          <a:ln w="9525">
            <a:noFill/>
            <a:miter lim="800000"/>
            <a:headEnd/>
            <a:tailEnd/>
          </a:ln>
          <a:effectLst/>
        </p:spPr>
        <p:txBody>
          <a:bodyPr lIns="91422" tIns="45712" rIns="91422" bIns="45712">
            <a:spAutoFit/>
          </a:bodyPr>
          <a:lstStyle/>
          <a:p>
            <a:pPr>
              <a:lnSpc>
                <a:spcPct val="150000"/>
              </a:lnSpc>
              <a:spcBef>
                <a:spcPct val="50000"/>
              </a:spcBef>
            </a:pPr>
            <a:r>
              <a:rPr lang="en-US"/>
              <a:t>Overall Structure of Planet Earth</a:t>
            </a:r>
          </a:p>
          <a:p>
            <a:pPr>
              <a:lnSpc>
                <a:spcPct val="150000"/>
              </a:lnSpc>
              <a:spcBef>
                <a:spcPct val="50000"/>
              </a:spcBef>
            </a:pPr>
            <a:r>
              <a:rPr lang="en-US"/>
              <a:t>Earth’s Atmosphere</a:t>
            </a:r>
          </a:p>
          <a:p>
            <a:pPr>
              <a:lnSpc>
                <a:spcPct val="150000"/>
              </a:lnSpc>
              <a:spcBef>
                <a:spcPct val="50000"/>
              </a:spcBef>
            </a:pPr>
            <a:r>
              <a:rPr lang="en-US" sz="2300">
                <a:solidFill>
                  <a:schemeClr val="accent2"/>
                </a:solidFill>
              </a:rPr>
              <a:t>	Why Is the Sky Blue? Rayleigh scattering</a:t>
            </a:r>
          </a:p>
          <a:p>
            <a:pPr>
              <a:lnSpc>
                <a:spcPct val="150000"/>
              </a:lnSpc>
              <a:spcBef>
                <a:spcPct val="50000"/>
              </a:spcBef>
            </a:pPr>
            <a:r>
              <a:rPr lang="en-US" sz="2300">
                <a:solidFill>
                  <a:schemeClr val="accent2"/>
                </a:solidFill>
              </a:rPr>
              <a:t>	The Greenhouse Effect and Global Warming</a:t>
            </a:r>
          </a:p>
          <a:p>
            <a:pPr>
              <a:lnSpc>
                <a:spcPct val="150000"/>
              </a:lnSpc>
              <a:spcBef>
                <a:spcPct val="50000"/>
              </a:spcBef>
            </a:pPr>
            <a:r>
              <a:rPr lang="en-US"/>
              <a:t>Earth’s Interior</a:t>
            </a:r>
          </a:p>
          <a:p>
            <a:pPr>
              <a:lnSpc>
                <a:spcPct val="150000"/>
              </a:lnSpc>
              <a:spcBef>
                <a:spcPct val="50000"/>
              </a:spcBef>
            </a:pPr>
            <a:r>
              <a:rPr lang="en-US" sz="2300">
                <a:solidFill>
                  <a:schemeClr val="accent2"/>
                </a:solidFill>
              </a:rPr>
              <a:t>	Earth’s “Rapidly” Spinning Core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Summary of Chapter 7</a:t>
            </a:r>
          </a:p>
        </p:txBody>
      </p:sp>
      <p:sp>
        <p:nvSpPr>
          <p:cNvPr id="4099" name="Text Box 3"/>
          <p:cNvSpPr txBox="1">
            <a:spLocks noChangeArrowheads="1"/>
          </p:cNvSpPr>
          <p:nvPr/>
        </p:nvSpPr>
        <p:spPr bwMode="auto">
          <a:xfrm>
            <a:off x="228600" y="838200"/>
            <a:ext cx="8534400" cy="5657974"/>
          </a:xfrm>
          <a:prstGeom prst="rect">
            <a:avLst/>
          </a:prstGeom>
          <a:noFill/>
          <a:ln w="9525">
            <a:noFill/>
            <a:miter lim="800000"/>
            <a:headEnd/>
            <a:tailEnd/>
          </a:ln>
          <a:effectLst/>
        </p:spPr>
        <p:txBody>
          <a:bodyPr lIns="91422" tIns="45712" rIns="91422" bIns="45712">
            <a:spAutoFit/>
          </a:bodyPr>
          <a:lstStyle/>
          <a:p>
            <a:pPr>
              <a:spcBef>
                <a:spcPct val="50000"/>
              </a:spcBef>
              <a:buFontTx/>
              <a:buChar char="•"/>
            </a:pPr>
            <a:r>
              <a:rPr lang="en-US">
                <a:solidFill>
                  <a:schemeClr val="accent2"/>
                </a:solidFill>
              </a:rPr>
              <a:t> Earth’s structure, from inside out:</a:t>
            </a:r>
          </a:p>
          <a:p>
            <a:pPr>
              <a:spcBef>
                <a:spcPct val="50000"/>
              </a:spcBef>
            </a:pPr>
            <a:r>
              <a:rPr lang="en-US">
                <a:solidFill>
                  <a:schemeClr val="accent2"/>
                </a:solidFill>
              </a:rPr>
              <a:t>	Core, mantle, crust, hydrosphere, atmosphere, magnetosphere</a:t>
            </a:r>
          </a:p>
          <a:p>
            <a:pPr>
              <a:spcBef>
                <a:spcPct val="50000"/>
              </a:spcBef>
              <a:buFontTx/>
              <a:buChar char="•"/>
            </a:pPr>
            <a:r>
              <a:rPr lang="en-US">
                <a:solidFill>
                  <a:schemeClr val="accent2"/>
                </a:solidFill>
              </a:rPr>
              <a:t> Atmosphere is mostly nitrogen and oxygen; thins rapidly with increasing altitude</a:t>
            </a:r>
          </a:p>
          <a:p>
            <a:pPr>
              <a:spcBef>
                <a:spcPct val="50000"/>
              </a:spcBef>
              <a:buFontTx/>
              <a:buChar char="•"/>
            </a:pPr>
            <a:r>
              <a:rPr lang="en-US">
                <a:solidFill>
                  <a:schemeClr val="accent2"/>
                </a:solidFill>
              </a:rPr>
              <a:t> Greenhouse effect keeps Earth warmer than it would otherwise be</a:t>
            </a:r>
          </a:p>
          <a:p>
            <a:pPr>
              <a:spcBef>
                <a:spcPct val="50000"/>
              </a:spcBef>
              <a:buFontTx/>
              <a:buChar char="•"/>
            </a:pPr>
            <a:r>
              <a:rPr lang="en-US">
                <a:solidFill>
                  <a:schemeClr val="accent2"/>
                </a:solidFill>
              </a:rPr>
              <a:t> Study interior by studying seismic waves</a:t>
            </a:r>
          </a:p>
          <a:p>
            <a:pPr>
              <a:spcBef>
                <a:spcPct val="50000"/>
              </a:spcBef>
              <a:buFontTx/>
              <a:buChar char="•"/>
            </a:pPr>
            <a:r>
              <a:rPr lang="en-US">
                <a:solidFill>
                  <a:schemeClr val="accent2"/>
                </a:solidFill>
              </a:rPr>
              <a:t> Crust is made of plates that move independently</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381000" y="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Summary of Chapter 7, cont.</a:t>
            </a:r>
          </a:p>
        </p:txBody>
      </p:sp>
      <p:sp>
        <p:nvSpPr>
          <p:cNvPr id="34821" name="Text Box 5"/>
          <p:cNvSpPr txBox="1">
            <a:spLocks noChangeArrowheads="1"/>
          </p:cNvSpPr>
          <p:nvPr/>
        </p:nvSpPr>
        <p:spPr bwMode="auto">
          <a:xfrm>
            <a:off x="381000" y="685802"/>
            <a:ext cx="8458200" cy="4767620"/>
          </a:xfrm>
          <a:prstGeom prst="rect">
            <a:avLst/>
          </a:prstGeom>
          <a:noFill/>
          <a:ln w="9525">
            <a:noFill/>
            <a:miter lim="800000"/>
            <a:headEnd/>
            <a:tailEnd/>
          </a:ln>
          <a:effectLst/>
        </p:spPr>
        <p:txBody>
          <a:bodyPr lIns="91422" tIns="45712" rIns="91422" bIns="45712">
            <a:spAutoFit/>
          </a:bodyPr>
          <a:lstStyle/>
          <a:p>
            <a:pPr>
              <a:spcBef>
                <a:spcPct val="50000"/>
              </a:spcBef>
              <a:buFontTx/>
              <a:buChar char="•"/>
            </a:pPr>
            <a:r>
              <a:rPr lang="en-US">
                <a:solidFill>
                  <a:schemeClr val="accent2"/>
                </a:solidFill>
              </a:rPr>
              <a:t> Movement at plate boundaries can cause earthquakes, volcanic activity, mountain ranges, and rifts</a:t>
            </a:r>
          </a:p>
          <a:p>
            <a:pPr>
              <a:spcBef>
                <a:spcPct val="50000"/>
              </a:spcBef>
              <a:buFontTx/>
              <a:buChar char="•"/>
            </a:pPr>
            <a:r>
              <a:rPr lang="en-US">
                <a:solidFill>
                  <a:schemeClr val="accent2"/>
                </a:solidFill>
              </a:rPr>
              <a:t> New crust formed at rifts shows evidence of magnetic field reversals</a:t>
            </a:r>
          </a:p>
          <a:p>
            <a:pPr>
              <a:spcBef>
                <a:spcPct val="50000"/>
              </a:spcBef>
              <a:buFontTx/>
              <a:buChar char="•"/>
            </a:pPr>
            <a:r>
              <a:rPr lang="en-US">
                <a:solidFill>
                  <a:schemeClr val="accent2"/>
                </a:solidFill>
              </a:rPr>
              <a:t> Earth’s magnetic field traps charged particles from solar wind</a:t>
            </a:r>
          </a:p>
          <a:p>
            <a:pPr>
              <a:spcBef>
                <a:spcPct val="50000"/>
              </a:spcBef>
              <a:buFontTx/>
              <a:buChar char="•"/>
            </a:pPr>
            <a:r>
              <a:rPr lang="en-US">
                <a:solidFill>
                  <a:schemeClr val="accent2"/>
                </a:solidFill>
              </a:rPr>
              <a:t> Tides are caused by gravitational effects of Moon and Sun</a:t>
            </a: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3048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Units of Chapter 7, cont.</a:t>
            </a:r>
          </a:p>
        </p:txBody>
      </p:sp>
      <p:sp>
        <p:nvSpPr>
          <p:cNvPr id="32771" name="Text Box 3"/>
          <p:cNvSpPr txBox="1">
            <a:spLocks noChangeArrowheads="1"/>
          </p:cNvSpPr>
          <p:nvPr/>
        </p:nvSpPr>
        <p:spPr bwMode="auto">
          <a:xfrm>
            <a:off x="990600" y="1295402"/>
            <a:ext cx="7543800" cy="4767620"/>
          </a:xfrm>
          <a:prstGeom prst="rect">
            <a:avLst/>
          </a:prstGeom>
          <a:noFill/>
          <a:ln w="9525">
            <a:noFill/>
            <a:miter lim="800000"/>
            <a:headEnd/>
            <a:tailEnd/>
          </a:ln>
          <a:effectLst/>
        </p:spPr>
        <p:txBody>
          <a:bodyPr lIns="91422" tIns="45712" rIns="91422" bIns="45712">
            <a:spAutoFit/>
          </a:bodyPr>
          <a:lstStyle/>
          <a:p>
            <a:pPr>
              <a:lnSpc>
                <a:spcPct val="150000"/>
              </a:lnSpc>
            </a:pPr>
            <a:r>
              <a:rPr lang="en-US"/>
              <a:t>Surface Activity</a:t>
            </a:r>
          </a:p>
          <a:p>
            <a:pPr>
              <a:lnSpc>
                <a:spcPct val="150000"/>
              </a:lnSpc>
            </a:pPr>
            <a:r>
              <a:rPr lang="en-US"/>
              <a:t>	</a:t>
            </a:r>
            <a:r>
              <a:rPr lang="en-US" sz="2300">
                <a:solidFill>
                  <a:schemeClr val="accent2"/>
                </a:solidFill>
              </a:rPr>
              <a:t>Earthquakes - seismology</a:t>
            </a:r>
            <a:endParaRPr lang="en-US" sz="2300"/>
          </a:p>
          <a:p>
            <a:pPr>
              <a:lnSpc>
                <a:spcPct val="150000"/>
              </a:lnSpc>
            </a:pPr>
            <a:r>
              <a:rPr lang="en-US">
                <a:solidFill>
                  <a:schemeClr val="accent2"/>
                </a:solidFill>
              </a:rPr>
              <a:t>	</a:t>
            </a:r>
            <a:r>
              <a:rPr lang="en-US" sz="2300">
                <a:solidFill>
                  <a:schemeClr val="accent2"/>
                </a:solidFill>
              </a:rPr>
              <a:t>Radioactive Dating - ages of rocks</a:t>
            </a:r>
          </a:p>
          <a:p>
            <a:pPr>
              <a:lnSpc>
                <a:spcPct val="150000"/>
              </a:lnSpc>
              <a:spcBef>
                <a:spcPct val="50000"/>
              </a:spcBef>
            </a:pPr>
            <a:r>
              <a:rPr lang="en-US"/>
              <a:t>Earth’s Magnetosphere</a:t>
            </a:r>
          </a:p>
          <a:p>
            <a:pPr>
              <a:lnSpc>
                <a:spcPct val="150000"/>
              </a:lnSpc>
              <a:spcBef>
                <a:spcPct val="50000"/>
              </a:spcBef>
            </a:pPr>
            <a:r>
              <a:rPr lang="en-US"/>
              <a:t>	</a:t>
            </a:r>
            <a:r>
              <a:rPr lang="en-US" sz="2300">
                <a:solidFill>
                  <a:schemeClr val="accent2"/>
                </a:solidFill>
              </a:rPr>
              <a:t>Van Allen Belts</a:t>
            </a:r>
            <a:endParaRPr lang="en-US" sz="2300"/>
          </a:p>
          <a:p>
            <a:pPr>
              <a:lnSpc>
                <a:spcPct val="150000"/>
              </a:lnSpc>
              <a:spcBef>
                <a:spcPct val="50000"/>
              </a:spcBef>
            </a:pPr>
            <a:r>
              <a:rPr lang="en-US"/>
              <a:t>The Tides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1">
                                            <p:txEl>
                                              <p:pRg st="5" end="5"/>
                                            </p:txEl>
                                          </p:spTgt>
                                        </p:tgtEl>
                                        <p:attrNameLst>
                                          <p:attrName>style.visibility</p:attrName>
                                        </p:attrNameLst>
                                      </p:cBhvr>
                                      <p:to>
                                        <p:strVal val="visible"/>
                                      </p:to>
                                    </p:set>
                                    <p:anim calcmode="lin" valueType="num">
                                      <p:cBhvr additive="base">
                                        <p:cTn id="37"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81000" y="762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7.1 Overall Structure of Planet Earth</a:t>
            </a:r>
          </a:p>
        </p:txBody>
      </p:sp>
      <p:pic>
        <p:nvPicPr>
          <p:cNvPr id="31748" name="Picture 4" descr="07_01"/>
          <p:cNvPicPr>
            <a:picLocks noChangeAspect="1" noChangeArrowheads="1"/>
          </p:cNvPicPr>
          <p:nvPr/>
        </p:nvPicPr>
        <p:blipFill>
          <a:blip r:embed="rId3" cstate="print"/>
          <a:srcRect/>
          <a:stretch>
            <a:fillRect/>
          </a:stretch>
        </p:blipFill>
        <p:spPr bwMode="auto">
          <a:xfrm>
            <a:off x="4813774" y="655640"/>
            <a:ext cx="4300655" cy="4495799"/>
          </a:xfrm>
          <a:prstGeom prst="rect">
            <a:avLst/>
          </a:prstGeom>
          <a:noFill/>
        </p:spPr>
      </p:pic>
      <p:sp>
        <p:nvSpPr>
          <p:cNvPr id="31749" name="Text Box 5"/>
          <p:cNvSpPr txBox="1">
            <a:spLocks noChangeArrowheads="1"/>
          </p:cNvSpPr>
          <p:nvPr/>
        </p:nvSpPr>
        <p:spPr bwMode="auto">
          <a:xfrm>
            <a:off x="15925" y="701220"/>
            <a:ext cx="4843341" cy="6012466"/>
          </a:xfrm>
          <a:prstGeom prst="rect">
            <a:avLst/>
          </a:prstGeom>
          <a:noFill/>
          <a:ln w="9525">
            <a:noFill/>
            <a:miter lim="800000"/>
            <a:headEnd/>
            <a:tailEnd/>
          </a:ln>
          <a:effectLst/>
        </p:spPr>
        <p:txBody>
          <a:bodyPr wrap="square" lIns="91422" tIns="45712" rIns="91422" bIns="45712">
            <a:spAutoFit/>
          </a:bodyPr>
          <a:lstStyle/>
          <a:p>
            <a:pPr>
              <a:spcBef>
                <a:spcPct val="50000"/>
              </a:spcBef>
              <a:buFontTx/>
              <a:buChar char="•"/>
            </a:pPr>
            <a:r>
              <a:rPr lang="en-US" sz="2000" dirty="0">
                <a:solidFill>
                  <a:srgbClr val="FF0000"/>
                </a:solidFill>
              </a:rPr>
              <a:t>Differentiated</a:t>
            </a:r>
            <a:r>
              <a:rPr lang="en-US" sz="2000" dirty="0">
                <a:solidFill>
                  <a:schemeClr val="accent2"/>
                </a:solidFill>
              </a:rPr>
              <a:t> into 7 main layers </a:t>
            </a:r>
          </a:p>
          <a:p>
            <a:pPr>
              <a:spcBef>
                <a:spcPts val="599"/>
              </a:spcBef>
              <a:buFontTx/>
              <a:buChar char="•"/>
            </a:pPr>
            <a:r>
              <a:rPr lang="en-US" sz="2000" dirty="0">
                <a:solidFill>
                  <a:schemeClr val="accent2"/>
                </a:solidFill>
              </a:rPr>
              <a:t>Earths Interior:</a:t>
            </a:r>
          </a:p>
          <a:p>
            <a:pPr lvl="1">
              <a:spcBef>
                <a:spcPts val="599"/>
              </a:spcBef>
              <a:buFontTx/>
              <a:buChar char="•"/>
            </a:pPr>
            <a:r>
              <a:rPr lang="en-US" sz="1800" u="sng" dirty="0">
                <a:solidFill>
                  <a:srgbClr val="FF0000"/>
                </a:solidFill>
              </a:rPr>
              <a:t>Mantle</a:t>
            </a:r>
            <a:r>
              <a:rPr lang="en-US" sz="1800" dirty="0"/>
              <a:t>: approximately 2900 km thick and consists of and upper &amp; lower mantle. Also contains two sub layers called the lithosphere and asthenosphere.</a:t>
            </a:r>
          </a:p>
          <a:p>
            <a:pPr lvl="1">
              <a:spcBef>
                <a:spcPts val="599"/>
              </a:spcBef>
              <a:buFontTx/>
              <a:buChar char="•"/>
            </a:pPr>
            <a:r>
              <a:rPr lang="en-US" sz="1800" dirty="0">
                <a:solidFill>
                  <a:schemeClr val="accent2"/>
                </a:solidFill>
              </a:rPr>
              <a:t> Two-part </a:t>
            </a:r>
            <a:r>
              <a:rPr lang="en-US" sz="1800" u="sng" dirty="0">
                <a:solidFill>
                  <a:srgbClr val="FF0000"/>
                </a:solidFill>
              </a:rPr>
              <a:t>core</a:t>
            </a:r>
            <a:r>
              <a:rPr lang="en-US" sz="1800" dirty="0"/>
              <a:t>: </a:t>
            </a:r>
          </a:p>
          <a:p>
            <a:pPr lvl="2">
              <a:spcBef>
                <a:spcPts val="599"/>
              </a:spcBef>
              <a:buFontTx/>
              <a:buChar char="•"/>
            </a:pPr>
            <a:r>
              <a:rPr lang="en-US" sz="1800" dirty="0"/>
              <a:t>Outer (liquid) – 2300 km</a:t>
            </a:r>
          </a:p>
          <a:p>
            <a:pPr lvl="2">
              <a:spcBef>
                <a:spcPts val="599"/>
              </a:spcBef>
              <a:buFontTx/>
              <a:buChar char="•"/>
            </a:pPr>
            <a:r>
              <a:rPr lang="en-US" sz="1800" dirty="0"/>
              <a:t>Inner (solid) – 1300 km</a:t>
            </a:r>
          </a:p>
          <a:p>
            <a:pPr>
              <a:spcBef>
                <a:spcPts val="599"/>
              </a:spcBef>
              <a:buFontTx/>
              <a:buChar char="•"/>
            </a:pPr>
            <a:r>
              <a:rPr lang="en-US" sz="2000" dirty="0">
                <a:solidFill>
                  <a:schemeClr val="accent2"/>
                </a:solidFill>
              </a:rPr>
              <a:t> Earths Exterior:</a:t>
            </a:r>
          </a:p>
          <a:p>
            <a:pPr lvl="1">
              <a:spcBef>
                <a:spcPts val="599"/>
              </a:spcBef>
              <a:buFontTx/>
              <a:buChar char="•"/>
            </a:pPr>
            <a:r>
              <a:rPr lang="en-US" sz="1800" dirty="0">
                <a:solidFill>
                  <a:schemeClr val="accent2"/>
                </a:solidFill>
              </a:rPr>
              <a:t>Thin </a:t>
            </a:r>
            <a:r>
              <a:rPr lang="en-US" sz="1800" u="sng" dirty="0">
                <a:solidFill>
                  <a:srgbClr val="FF0000"/>
                </a:solidFill>
              </a:rPr>
              <a:t>crust</a:t>
            </a:r>
            <a:r>
              <a:rPr lang="en-US" sz="1800" dirty="0"/>
              <a:t> – 5-50 km</a:t>
            </a:r>
          </a:p>
          <a:p>
            <a:pPr lvl="1">
              <a:spcBef>
                <a:spcPts val="599"/>
              </a:spcBef>
              <a:buFontTx/>
              <a:buChar char="•"/>
            </a:pPr>
            <a:r>
              <a:rPr lang="en-US" sz="1800" dirty="0">
                <a:solidFill>
                  <a:schemeClr val="accent2"/>
                </a:solidFill>
              </a:rPr>
              <a:t> </a:t>
            </a:r>
            <a:r>
              <a:rPr lang="en-US" sz="1800" u="sng" dirty="0">
                <a:solidFill>
                  <a:srgbClr val="FF0000"/>
                </a:solidFill>
              </a:rPr>
              <a:t>Hydrosphere</a:t>
            </a:r>
            <a:r>
              <a:rPr lang="en-US" sz="1800" dirty="0">
                <a:solidFill>
                  <a:schemeClr val="accent2"/>
                </a:solidFill>
              </a:rPr>
              <a:t> (oceans)</a:t>
            </a:r>
            <a:r>
              <a:rPr lang="en-US" sz="1800" dirty="0"/>
              <a:t> – 70% of Earths Surface area</a:t>
            </a:r>
          </a:p>
          <a:p>
            <a:pPr lvl="1">
              <a:spcBef>
                <a:spcPts val="599"/>
              </a:spcBef>
              <a:buFontTx/>
              <a:buChar char="•"/>
            </a:pPr>
            <a:r>
              <a:rPr lang="en-US" sz="2000" dirty="0">
                <a:solidFill>
                  <a:schemeClr val="accent2"/>
                </a:solidFill>
              </a:rPr>
              <a:t> </a:t>
            </a:r>
            <a:r>
              <a:rPr lang="en-US" sz="1800" u="sng" dirty="0">
                <a:solidFill>
                  <a:srgbClr val="FF0000"/>
                </a:solidFill>
              </a:rPr>
              <a:t>Atmosphere</a:t>
            </a:r>
            <a:r>
              <a:rPr lang="en-US" sz="1800" dirty="0"/>
              <a:t>: stratified into 4 basic layers that consists of the Troposphere, Stratosphere, Mesosphere, and Ionosphere</a:t>
            </a:r>
          </a:p>
        </p:txBody>
      </p:sp>
      <p:sp>
        <p:nvSpPr>
          <p:cNvPr id="2" name="TextBox 1"/>
          <p:cNvSpPr txBox="1"/>
          <p:nvPr/>
        </p:nvSpPr>
        <p:spPr>
          <a:xfrm>
            <a:off x="4829696" y="5410201"/>
            <a:ext cx="4300655" cy="1214449"/>
          </a:xfrm>
          <a:prstGeom prst="rect">
            <a:avLst/>
          </a:prstGeom>
          <a:noFill/>
        </p:spPr>
        <p:txBody>
          <a:bodyPr wrap="square" lIns="91422" tIns="45712" rIns="91422" bIns="45712" rtlCol="0">
            <a:spAutoFit/>
          </a:bodyPr>
          <a:lstStyle/>
          <a:p>
            <a:pPr>
              <a:spcBef>
                <a:spcPct val="50000"/>
              </a:spcBef>
              <a:buFontTx/>
              <a:buChar char="•"/>
            </a:pPr>
            <a:r>
              <a:rPr lang="en-US" sz="1800" u="sng" dirty="0">
                <a:solidFill>
                  <a:srgbClr val="FF0000"/>
                </a:solidFill>
              </a:rPr>
              <a:t>Magnetosphere</a:t>
            </a:r>
            <a:r>
              <a:rPr lang="en-US" sz="1800" dirty="0"/>
              <a:t>: Area of charged particles above the Atmosphere that is influenced by the Earths magnetic fields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 calcmode="lin" valueType="num">
                                      <p:cBhvr additive="base">
                                        <p:cTn id="7" dur="500" fill="hold"/>
                                        <p:tgtEl>
                                          <p:spTgt spid="317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9">
                                            <p:txEl>
                                              <p:pRg st="1" end="1"/>
                                            </p:txEl>
                                          </p:spTgt>
                                        </p:tgtEl>
                                        <p:attrNameLst>
                                          <p:attrName>style.visibility</p:attrName>
                                        </p:attrNameLst>
                                      </p:cBhvr>
                                      <p:to>
                                        <p:strVal val="visible"/>
                                      </p:to>
                                    </p:set>
                                    <p:anim calcmode="lin" valueType="num">
                                      <p:cBhvr additive="base">
                                        <p:cTn id="13" dur="500" fill="hold"/>
                                        <p:tgtEl>
                                          <p:spTgt spid="3174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anim calcmode="lin" valueType="num">
                                      <p:cBhvr additive="base">
                                        <p:cTn id="19" dur="500" fill="hold"/>
                                        <p:tgtEl>
                                          <p:spTgt spid="3174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9">
                                            <p:txEl>
                                              <p:pRg st="3" end="3"/>
                                            </p:txEl>
                                          </p:spTgt>
                                        </p:tgtEl>
                                        <p:attrNameLst>
                                          <p:attrName>style.visibility</p:attrName>
                                        </p:attrNameLst>
                                      </p:cBhvr>
                                      <p:to>
                                        <p:strVal val="visible"/>
                                      </p:to>
                                    </p:set>
                                    <p:anim calcmode="lin" valueType="num">
                                      <p:cBhvr additive="base">
                                        <p:cTn id="25" dur="500" fill="hold"/>
                                        <p:tgtEl>
                                          <p:spTgt spid="3174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749">
                                            <p:txEl>
                                              <p:pRg st="4" end="4"/>
                                            </p:txEl>
                                          </p:spTgt>
                                        </p:tgtEl>
                                        <p:attrNameLst>
                                          <p:attrName>style.visibility</p:attrName>
                                        </p:attrNameLst>
                                      </p:cBhvr>
                                      <p:to>
                                        <p:strVal val="visible"/>
                                      </p:to>
                                    </p:set>
                                    <p:anim calcmode="lin" valueType="num">
                                      <p:cBhvr additive="base">
                                        <p:cTn id="31" dur="500" fill="hold"/>
                                        <p:tgtEl>
                                          <p:spTgt spid="3174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749">
                                            <p:txEl>
                                              <p:pRg st="5" end="5"/>
                                            </p:txEl>
                                          </p:spTgt>
                                        </p:tgtEl>
                                        <p:attrNameLst>
                                          <p:attrName>style.visibility</p:attrName>
                                        </p:attrNameLst>
                                      </p:cBhvr>
                                      <p:to>
                                        <p:strVal val="visible"/>
                                      </p:to>
                                    </p:set>
                                    <p:anim calcmode="lin" valueType="num">
                                      <p:cBhvr additive="base">
                                        <p:cTn id="37" dur="500" fill="hold"/>
                                        <p:tgtEl>
                                          <p:spTgt spid="3174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7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749">
                                            <p:txEl>
                                              <p:pRg st="6" end="6"/>
                                            </p:txEl>
                                          </p:spTgt>
                                        </p:tgtEl>
                                        <p:attrNameLst>
                                          <p:attrName>style.visibility</p:attrName>
                                        </p:attrNameLst>
                                      </p:cBhvr>
                                      <p:to>
                                        <p:strVal val="visible"/>
                                      </p:to>
                                    </p:set>
                                    <p:anim calcmode="lin" valueType="num">
                                      <p:cBhvr additive="base">
                                        <p:cTn id="43" dur="500" fill="hold"/>
                                        <p:tgtEl>
                                          <p:spTgt spid="3174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7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749">
                                            <p:txEl>
                                              <p:pRg st="7" end="7"/>
                                            </p:txEl>
                                          </p:spTgt>
                                        </p:tgtEl>
                                        <p:attrNameLst>
                                          <p:attrName>style.visibility</p:attrName>
                                        </p:attrNameLst>
                                      </p:cBhvr>
                                      <p:to>
                                        <p:strVal val="visible"/>
                                      </p:to>
                                    </p:set>
                                    <p:anim calcmode="lin" valueType="num">
                                      <p:cBhvr additive="base">
                                        <p:cTn id="49" dur="500" fill="hold"/>
                                        <p:tgtEl>
                                          <p:spTgt spid="3174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174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1749">
                                            <p:txEl>
                                              <p:pRg st="8" end="8"/>
                                            </p:txEl>
                                          </p:spTgt>
                                        </p:tgtEl>
                                        <p:attrNameLst>
                                          <p:attrName>style.visibility</p:attrName>
                                        </p:attrNameLst>
                                      </p:cBhvr>
                                      <p:to>
                                        <p:strVal val="visible"/>
                                      </p:to>
                                    </p:set>
                                    <p:anim calcmode="lin" valueType="num">
                                      <p:cBhvr additive="base">
                                        <p:cTn id="55" dur="500" fill="hold"/>
                                        <p:tgtEl>
                                          <p:spTgt spid="3174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174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1749">
                                            <p:txEl>
                                              <p:pRg st="9" end="9"/>
                                            </p:txEl>
                                          </p:spTgt>
                                        </p:tgtEl>
                                        <p:attrNameLst>
                                          <p:attrName>style.visibility</p:attrName>
                                        </p:attrNameLst>
                                      </p:cBhvr>
                                      <p:to>
                                        <p:strVal val="visible"/>
                                      </p:to>
                                    </p:set>
                                    <p:anim calcmode="lin" valueType="num">
                                      <p:cBhvr additive="base">
                                        <p:cTn id="61" dur="500" fill="hold"/>
                                        <p:tgtEl>
                                          <p:spTgt spid="3174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174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90600" y="304801"/>
            <a:ext cx="6019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Earth’s Atmosphere</a:t>
            </a:r>
          </a:p>
        </p:txBody>
      </p:sp>
      <p:pic>
        <p:nvPicPr>
          <p:cNvPr id="30724" name="Picture 4" descr="07_02"/>
          <p:cNvPicPr>
            <a:picLocks noChangeAspect="1" noChangeArrowheads="1"/>
          </p:cNvPicPr>
          <p:nvPr/>
        </p:nvPicPr>
        <p:blipFill>
          <a:blip r:embed="rId3" cstate="print"/>
          <a:srcRect/>
          <a:stretch>
            <a:fillRect/>
          </a:stretch>
        </p:blipFill>
        <p:spPr bwMode="auto">
          <a:xfrm>
            <a:off x="3190877" y="1152526"/>
            <a:ext cx="5953125" cy="5705475"/>
          </a:xfrm>
          <a:prstGeom prst="rect">
            <a:avLst/>
          </a:prstGeom>
          <a:noFill/>
        </p:spPr>
      </p:pic>
      <p:sp>
        <p:nvSpPr>
          <p:cNvPr id="30725" name="Text Box 5"/>
          <p:cNvSpPr txBox="1">
            <a:spLocks noChangeArrowheads="1"/>
          </p:cNvSpPr>
          <p:nvPr/>
        </p:nvSpPr>
        <p:spPr bwMode="auto">
          <a:xfrm>
            <a:off x="152400" y="990600"/>
            <a:ext cx="3352800" cy="5880563"/>
          </a:xfrm>
          <a:prstGeom prst="rect">
            <a:avLst/>
          </a:prstGeom>
          <a:noFill/>
          <a:ln w="9525">
            <a:noFill/>
            <a:miter lim="800000"/>
            <a:headEnd/>
            <a:tailEnd/>
          </a:ln>
          <a:effectLst/>
        </p:spPr>
        <p:txBody>
          <a:bodyPr lIns="91422" tIns="45712" rIns="91422" bIns="45712">
            <a:spAutoFit/>
          </a:bodyPr>
          <a:lstStyle/>
          <a:p>
            <a:pPr>
              <a:spcBef>
                <a:spcPct val="50000"/>
              </a:spcBef>
              <a:buFontTx/>
              <a:buChar char="•"/>
            </a:pPr>
            <a:r>
              <a:rPr lang="en-US">
                <a:solidFill>
                  <a:schemeClr val="accent2"/>
                </a:solidFill>
              </a:rPr>
              <a:t> The blue curve shows the </a:t>
            </a:r>
            <a:r>
              <a:rPr lang="en-US" u="sng">
                <a:solidFill>
                  <a:srgbClr val="FF0000"/>
                </a:solidFill>
              </a:rPr>
              <a:t>temperature</a:t>
            </a:r>
            <a:r>
              <a:rPr lang="en-US">
                <a:solidFill>
                  <a:schemeClr val="accent2"/>
                </a:solidFill>
              </a:rPr>
              <a:t>         at each altitude</a:t>
            </a:r>
          </a:p>
          <a:p>
            <a:pPr>
              <a:spcBef>
                <a:spcPct val="50000"/>
              </a:spcBef>
              <a:buFontTx/>
              <a:buChar char="•"/>
            </a:pPr>
            <a:r>
              <a:rPr lang="en-US">
                <a:solidFill>
                  <a:schemeClr val="accent2"/>
                </a:solidFill>
              </a:rPr>
              <a:t> </a:t>
            </a:r>
            <a:r>
              <a:rPr lang="en-US" u="sng">
                <a:solidFill>
                  <a:srgbClr val="FF0000"/>
                </a:solidFill>
              </a:rPr>
              <a:t>Troposphere</a:t>
            </a:r>
            <a:r>
              <a:rPr lang="en-US">
                <a:solidFill>
                  <a:schemeClr val="accent2"/>
                </a:solidFill>
              </a:rPr>
              <a:t> is where convection takes place – responsible for weather</a:t>
            </a:r>
          </a:p>
          <a:p>
            <a:pPr>
              <a:spcBef>
                <a:spcPct val="50000"/>
              </a:spcBef>
              <a:buFontTx/>
              <a:buChar char="•"/>
            </a:pPr>
            <a:r>
              <a:rPr lang="en-US" u="sng">
                <a:solidFill>
                  <a:srgbClr val="FF0000"/>
                </a:solidFill>
              </a:rPr>
              <a:t>Ozone layer</a:t>
            </a:r>
            <a:r>
              <a:rPr lang="en-US">
                <a:solidFill>
                  <a:schemeClr val="accent2"/>
                </a:solidFill>
              </a:rPr>
              <a:t> in the top of </a:t>
            </a:r>
            <a:r>
              <a:rPr lang="en-US" u="sng">
                <a:solidFill>
                  <a:srgbClr val="FF0000"/>
                </a:solidFill>
              </a:rPr>
              <a:t>stratosphere</a:t>
            </a:r>
          </a:p>
        </p:txBody>
      </p:sp>
      <p:sp>
        <p:nvSpPr>
          <p:cNvPr id="30727" name="Line 7"/>
          <p:cNvSpPr>
            <a:spLocks noChangeShapeType="1"/>
          </p:cNvSpPr>
          <p:nvPr/>
        </p:nvSpPr>
        <p:spPr bwMode="auto">
          <a:xfrm>
            <a:off x="2438400" y="2133600"/>
            <a:ext cx="2667000" cy="0"/>
          </a:xfrm>
          <a:prstGeom prst="line">
            <a:avLst/>
          </a:prstGeom>
          <a:noFill/>
          <a:ln w="38100">
            <a:solidFill>
              <a:srgbClr val="FF0000"/>
            </a:solidFill>
            <a:round/>
            <a:headEnd/>
            <a:tailEnd type="triangle" w="med" len="med"/>
          </a:ln>
          <a:effectLst/>
        </p:spPr>
        <p:txBody>
          <a:bodyPr lIns="91422" tIns="45712" rIns="91422" bIns="45712"/>
          <a:lstStyle/>
          <a:p>
            <a:endParaRPr lang="en-US"/>
          </a:p>
        </p:txBody>
      </p:sp>
      <p:sp>
        <p:nvSpPr>
          <p:cNvPr id="30728" name="Text Box 8"/>
          <p:cNvSpPr txBox="1">
            <a:spLocks noChangeArrowheads="1"/>
          </p:cNvSpPr>
          <p:nvPr/>
        </p:nvSpPr>
        <p:spPr bwMode="auto">
          <a:xfrm>
            <a:off x="6781802" y="4002089"/>
            <a:ext cx="1889125" cy="822326"/>
          </a:xfrm>
          <a:prstGeom prst="rect">
            <a:avLst/>
          </a:prstGeom>
          <a:noFill/>
          <a:ln w="9525">
            <a:noFill/>
            <a:miter lim="800000"/>
            <a:headEnd/>
            <a:tailEnd/>
          </a:ln>
          <a:effectLst/>
        </p:spPr>
        <p:txBody>
          <a:bodyPr wrap="none" lIns="91422" tIns="45712" rIns="91422" bIns="45712">
            <a:spAutoFit/>
          </a:bodyPr>
          <a:lstStyle/>
          <a:p>
            <a:r>
              <a:rPr lang="en-US" sz="2300"/>
              <a:t>O</a:t>
            </a:r>
            <a:r>
              <a:rPr lang="en-US" sz="2300" baseline="-25000"/>
              <a:t>2</a:t>
            </a:r>
            <a:r>
              <a:rPr lang="en-US" sz="2300">
                <a:cs typeface="Arial" charset="0"/>
              </a:rPr>
              <a:t>→</a:t>
            </a:r>
            <a:r>
              <a:rPr lang="en-US" sz="2300"/>
              <a:t> 2O</a:t>
            </a:r>
            <a:r>
              <a:rPr lang="en-US" sz="2300">
                <a:cs typeface="Arial" charset="0"/>
              </a:rPr>
              <a:t>*</a:t>
            </a:r>
          </a:p>
          <a:p>
            <a:r>
              <a:rPr lang="en-US" sz="2300"/>
              <a:t>O*+ O</a:t>
            </a:r>
            <a:r>
              <a:rPr lang="en-US" sz="2300" baseline="-25000"/>
              <a:t>2</a:t>
            </a:r>
            <a:r>
              <a:rPr lang="en-US" sz="2300">
                <a:cs typeface="Arial" charset="0"/>
              </a:rPr>
              <a:t>→O</a:t>
            </a:r>
            <a:r>
              <a:rPr lang="en-US" sz="2300" baseline="-25000">
                <a:cs typeface="Arial" charset="0"/>
              </a:rPr>
              <a:t>3</a:t>
            </a:r>
            <a:r>
              <a:rPr lang="en-US" sz="2300"/>
              <a:t> </a:t>
            </a:r>
          </a:p>
        </p:txBody>
      </p:sp>
      <p:sp>
        <p:nvSpPr>
          <p:cNvPr id="30729" name="Text Box 9"/>
          <p:cNvSpPr txBox="1">
            <a:spLocks noChangeArrowheads="1"/>
          </p:cNvSpPr>
          <p:nvPr/>
        </p:nvSpPr>
        <p:spPr bwMode="auto">
          <a:xfrm>
            <a:off x="7162801" y="3962401"/>
            <a:ext cx="430400" cy="294444"/>
          </a:xfrm>
          <a:prstGeom prst="rect">
            <a:avLst/>
          </a:prstGeom>
          <a:noFill/>
          <a:ln w="9525">
            <a:noFill/>
            <a:miter lim="800000"/>
            <a:headEnd/>
            <a:tailEnd/>
          </a:ln>
          <a:effectLst/>
        </p:spPr>
        <p:txBody>
          <a:bodyPr wrap="none" lIns="91422" tIns="45712" rIns="91422" bIns="45712">
            <a:spAutoFit/>
          </a:bodyPr>
          <a:lstStyle/>
          <a:p>
            <a:r>
              <a:rPr lang="en-US" sz="1300"/>
              <a:t>UV</a:t>
            </a:r>
          </a:p>
        </p:txBody>
      </p:sp>
      <p:sp>
        <p:nvSpPr>
          <p:cNvPr id="30730" name="Line 10"/>
          <p:cNvSpPr>
            <a:spLocks noChangeShapeType="1"/>
          </p:cNvSpPr>
          <p:nvPr/>
        </p:nvSpPr>
        <p:spPr bwMode="auto">
          <a:xfrm>
            <a:off x="7315200" y="685800"/>
            <a:ext cx="0" cy="3276600"/>
          </a:xfrm>
          <a:prstGeom prst="line">
            <a:avLst/>
          </a:prstGeom>
          <a:noFill/>
          <a:ln w="38100">
            <a:solidFill>
              <a:srgbClr val="CC3399"/>
            </a:solidFill>
            <a:round/>
            <a:headEnd/>
            <a:tailEnd type="triangle" w="med" len="med"/>
          </a:ln>
          <a:effectLst/>
        </p:spPr>
        <p:txBody>
          <a:bodyPr lIns="91422" tIns="45712" rIns="91422" bIns="45712"/>
          <a:lstStyle/>
          <a:p>
            <a:endParaRPr lang="en-US"/>
          </a:p>
        </p:txBody>
      </p:sp>
      <p:pic>
        <p:nvPicPr>
          <p:cNvPr id="30740" name="Picture 20" descr="MCj04392220000[1]"/>
          <p:cNvPicPr>
            <a:picLocks noChangeAspect="1" noChangeArrowheads="1"/>
          </p:cNvPicPr>
          <p:nvPr/>
        </p:nvPicPr>
        <p:blipFill>
          <a:blip r:embed="rId4" cstate="print"/>
          <a:srcRect/>
          <a:stretch>
            <a:fillRect/>
          </a:stretch>
        </p:blipFill>
        <p:spPr bwMode="auto">
          <a:xfrm>
            <a:off x="7239000" y="4764"/>
            <a:ext cx="685800" cy="681036"/>
          </a:xfrm>
          <a:prstGeom prst="rect">
            <a:avLst/>
          </a:prstGeom>
          <a:noFill/>
        </p:spPr>
      </p:pic>
      <p:sp>
        <p:nvSpPr>
          <p:cNvPr id="30741" name="Line 21"/>
          <p:cNvSpPr>
            <a:spLocks noChangeShapeType="1"/>
          </p:cNvSpPr>
          <p:nvPr/>
        </p:nvSpPr>
        <p:spPr bwMode="auto">
          <a:xfrm>
            <a:off x="7772400" y="685800"/>
            <a:ext cx="0" cy="1143000"/>
          </a:xfrm>
          <a:prstGeom prst="line">
            <a:avLst/>
          </a:prstGeom>
          <a:noFill/>
          <a:ln w="38100">
            <a:solidFill>
              <a:schemeClr val="tx1"/>
            </a:solidFill>
            <a:round/>
            <a:headEnd/>
            <a:tailEnd type="triangle" w="med" len="med"/>
          </a:ln>
          <a:effectLst/>
        </p:spPr>
        <p:txBody>
          <a:bodyPr lIns="91422" tIns="45712" rIns="91422" bIns="45712"/>
          <a:lstStyle/>
          <a:p>
            <a:endParaRPr lang="en-US"/>
          </a:p>
        </p:txBody>
      </p:sp>
      <p:sp>
        <p:nvSpPr>
          <p:cNvPr id="30742" name="Text Box 22"/>
          <p:cNvSpPr txBox="1">
            <a:spLocks noChangeArrowheads="1"/>
          </p:cNvSpPr>
          <p:nvPr/>
        </p:nvSpPr>
        <p:spPr bwMode="auto">
          <a:xfrm>
            <a:off x="7908926" y="457203"/>
            <a:ext cx="939644" cy="707870"/>
          </a:xfrm>
          <a:prstGeom prst="rect">
            <a:avLst/>
          </a:prstGeom>
          <a:noFill/>
          <a:ln w="9525">
            <a:noFill/>
            <a:miter lim="800000"/>
            <a:headEnd/>
            <a:tailEnd/>
          </a:ln>
          <a:effectLst/>
        </p:spPr>
        <p:txBody>
          <a:bodyPr wrap="none" lIns="91422" tIns="45712" rIns="91422" bIns="45712">
            <a:spAutoFit/>
          </a:bodyPr>
          <a:lstStyle/>
          <a:p>
            <a:r>
              <a:rPr lang="en-US" sz="2000"/>
              <a:t>x-rays</a:t>
            </a:r>
          </a:p>
          <a:p>
            <a:r>
              <a:rPr lang="el-GR" sz="2000">
                <a:latin typeface="Courier New" pitchFamily="49" charset="0"/>
                <a:cs typeface="Courier New" pitchFamily="49" charset="0"/>
              </a:rPr>
              <a:t>γ</a:t>
            </a:r>
            <a:r>
              <a:rPr lang="en-US" sz="2000">
                <a:latin typeface="Arial Unicode MS" pitchFamily="34" charset="-128"/>
                <a:cs typeface="Courier New" pitchFamily="49" charset="0"/>
              </a:rPr>
              <a:t>-rays</a:t>
            </a:r>
            <a:endParaRPr lang="el-GR" sz="2000">
              <a:latin typeface="Arial Unicode MS" pitchFamily="34" charset="-128"/>
              <a:ea typeface="MS Gothic" pitchFamily="49" charset="-128"/>
              <a:cs typeface="Courier New" pitchFamily="49" charset="0"/>
            </a:endParaRPr>
          </a:p>
        </p:txBody>
      </p:sp>
      <p:sp>
        <p:nvSpPr>
          <p:cNvPr id="30743" name="Line 23"/>
          <p:cNvSpPr>
            <a:spLocks noChangeShapeType="1"/>
          </p:cNvSpPr>
          <p:nvPr/>
        </p:nvSpPr>
        <p:spPr bwMode="auto">
          <a:xfrm>
            <a:off x="1752600" y="4724400"/>
            <a:ext cx="1905000" cy="914400"/>
          </a:xfrm>
          <a:prstGeom prst="line">
            <a:avLst/>
          </a:prstGeom>
          <a:noFill/>
          <a:ln w="38100">
            <a:solidFill>
              <a:srgbClr val="FF0000"/>
            </a:solidFill>
            <a:round/>
            <a:headEnd/>
            <a:tailEnd type="triangle" w="med" len="med"/>
          </a:ln>
          <a:effectLst/>
        </p:spPr>
        <p:txBody>
          <a:bodyPr lIns="91422" tIns="45712" rIns="91422" bIns="45712"/>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1000"/>
                                        <p:tgtEl>
                                          <p:spTgt spid="307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40"/>
                                        </p:tgtEl>
                                        <p:attrNameLst>
                                          <p:attrName>style.visibility</p:attrName>
                                        </p:attrNameLst>
                                      </p:cBhvr>
                                      <p:to>
                                        <p:strVal val="visible"/>
                                      </p:to>
                                    </p:set>
                                    <p:animEffect transition="in" filter="dissolve">
                                      <p:cBhvr>
                                        <p:cTn id="12" dur="500"/>
                                        <p:tgtEl>
                                          <p:spTgt spid="3074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5">
                                            <p:txEl>
                                              <p:pRg st="0" end="0"/>
                                            </p:txEl>
                                          </p:spTgt>
                                        </p:tgtEl>
                                        <p:attrNameLst>
                                          <p:attrName>style.visibility</p:attrName>
                                        </p:attrNameLst>
                                      </p:cBhvr>
                                      <p:to>
                                        <p:strVal val="visible"/>
                                      </p:to>
                                    </p:set>
                                    <p:anim calcmode="lin" valueType="num">
                                      <p:cBhvr additive="base">
                                        <p:cTn id="17" dur="500" fill="hold"/>
                                        <p:tgtEl>
                                          <p:spTgt spid="3072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727"/>
                                        </p:tgtEl>
                                        <p:attrNameLst>
                                          <p:attrName>style.visibility</p:attrName>
                                        </p:attrNameLst>
                                      </p:cBhvr>
                                      <p:to>
                                        <p:strVal val="visible"/>
                                      </p:to>
                                    </p:set>
                                    <p:animEffect transition="in" filter="dissolve">
                                      <p:cBhvr>
                                        <p:cTn id="23" dur="500"/>
                                        <p:tgtEl>
                                          <p:spTgt spid="307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0725">
                                            <p:txEl>
                                              <p:pRg st="1" end="1"/>
                                            </p:txEl>
                                          </p:spTgt>
                                        </p:tgtEl>
                                        <p:attrNameLst>
                                          <p:attrName>style.visibility</p:attrName>
                                        </p:attrNameLst>
                                      </p:cBhvr>
                                      <p:to>
                                        <p:strVal val="visible"/>
                                      </p:to>
                                    </p:set>
                                    <p:anim calcmode="lin" valueType="num">
                                      <p:cBhvr additive="base">
                                        <p:cTn id="28" dur="500" fill="hold"/>
                                        <p:tgtEl>
                                          <p:spTgt spid="30725">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07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0743"/>
                                        </p:tgtEl>
                                        <p:attrNameLst>
                                          <p:attrName>style.visibility</p:attrName>
                                        </p:attrNameLst>
                                      </p:cBhvr>
                                      <p:to>
                                        <p:strVal val="visible"/>
                                      </p:to>
                                    </p:set>
                                    <p:animEffect transition="in" filter="dissolve">
                                      <p:cBhvr>
                                        <p:cTn id="34" dur="1000"/>
                                        <p:tgtEl>
                                          <p:spTgt spid="3074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25">
                                            <p:txEl>
                                              <p:pRg st="2" end="2"/>
                                            </p:txEl>
                                          </p:spTgt>
                                        </p:tgtEl>
                                        <p:attrNameLst>
                                          <p:attrName>style.visibility</p:attrName>
                                        </p:attrNameLst>
                                      </p:cBhvr>
                                      <p:to>
                                        <p:strVal val="visible"/>
                                      </p:to>
                                    </p:set>
                                    <p:anim calcmode="lin" valueType="num">
                                      <p:cBhvr additive="base">
                                        <p:cTn id="39" dur="500" fill="hold"/>
                                        <p:tgtEl>
                                          <p:spTgt spid="3072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30730"/>
                                        </p:tgtEl>
                                        <p:attrNameLst>
                                          <p:attrName>style.visibility</p:attrName>
                                        </p:attrNameLst>
                                      </p:cBhvr>
                                      <p:to>
                                        <p:strVal val="visible"/>
                                      </p:to>
                                    </p:set>
                                    <p:anim calcmode="lin" valueType="num">
                                      <p:cBhvr additive="base">
                                        <p:cTn id="45" dur="500" fill="hold"/>
                                        <p:tgtEl>
                                          <p:spTgt spid="30730"/>
                                        </p:tgtEl>
                                        <p:attrNameLst>
                                          <p:attrName>ppt_x</p:attrName>
                                        </p:attrNameLst>
                                      </p:cBhvr>
                                      <p:tavLst>
                                        <p:tav tm="0">
                                          <p:val>
                                            <p:strVal val="#ppt_x"/>
                                          </p:val>
                                        </p:tav>
                                        <p:tav tm="100000">
                                          <p:val>
                                            <p:strVal val="#ppt_x"/>
                                          </p:val>
                                        </p:tav>
                                      </p:tavLst>
                                    </p:anim>
                                    <p:anim calcmode="lin" valueType="num">
                                      <p:cBhvr additive="base">
                                        <p:cTn id="46" dur="500" fill="hold"/>
                                        <p:tgtEl>
                                          <p:spTgt spid="3073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30728">
                                            <p:txEl>
                                              <p:pRg st="0" end="0"/>
                                            </p:txEl>
                                          </p:spTgt>
                                        </p:tgtEl>
                                        <p:attrNameLst>
                                          <p:attrName>style.visibility</p:attrName>
                                        </p:attrNameLst>
                                      </p:cBhvr>
                                      <p:to>
                                        <p:strVal val="visible"/>
                                      </p:to>
                                    </p:set>
                                    <p:animEffect transition="in" filter="dissolve">
                                      <p:cBhvr>
                                        <p:cTn id="51" dur="500"/>
                                        <p:tgtEl>
                                          <p:spTgt spid="3072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0728">
                                            <p:txEl>
                                              <p:pRg st="1" end="1"/>
                                            </p:txEl>
                                          </p:spTgt>
                                        </p:tgtEl>
                                        <p:attrNameLst>
                                          <p:attrName>style.visibility</p:attrName>
                                        </p:attrNameLst>
                                      </p:cBhvr>
                                      <p:to>
                                        <p:strVal val="visible"/>
                                      </p:to>
                                    </p:set>
                                    <p:animEffect transition="in" filter="dissolve">
                                      <p:cBhvr>
                                        <p:cTn id="56" dur="500"/>
                                        <p:tgtEl>
                                          <p:spTgt spid="3072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30741"/>
                                        </p:tgtEl>
                                        <p:attrNameLst>
                                          <p:attrName>style.visibility</p:attrName>
                                        </p:attrNameLst>
                                      </p:cBhvr>
                                      <p:to>
                                        <p:strVal val="visible"/>
                                      </p:to>
                                    </p:set>
                                    <p:animEffect transition="in" filter="dissolve">
                                      <p:cBhvr>
                                        <p:cTn id="61" dur="500"/>
                                        <p:tgtEl>
                                          <p:spTgt spid="30741"/>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0742">
                                            <p:txEl>
                                              <p:pRg st="0" end="0"/>
                                            </p:txEl>
                                          </p:spTgt>
                                        </p:tgtEl>
                                        <p:attrNameLst>
                                          <p:attrName>style.visibility</p:attrName>
                                        </p:attrNameLst>
                                      </p:cBhvr>
                                      <p:to>
                                        <p:strVal val="visible"/>
                                      </p:to>
                                    </p:set>
                                    <p:animEffect transition="in" filter="dissolve">
                                      <p:cBhvr>
                                        <p:cTn id="66" dur="500"/>
                                        <p:tgtEl>
                                          <p:spTgt spid="30742">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30742">
                                            <p:txEl>
                                              <p:pRg st="1" end="1"/>
                                            </p:txEl>
                                          </p:spTgt>
                                        </p:tgtEl>
                                        <p:attrNameLst>
                                          <p:attrName>style.visibility</p:attrName>
                                        </p:attrNameLst>
                                      </p:cBhvr>
                                      <p:to>
                                        <p:strVal val="visible"/>
                                      </p:to>
                                    </p:set>
                                    <p:animEffect transition="in" filter="dissolve">
                                      <p:cBhvr>
                                        <p:cTn id="71" dur="500"/>
                                        <p:tgtEl>
                                          <p:spTgt spid="307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30" grpId="0" animBg="1"/>
      <p:bldP spid="30741" grpId="0" animBg="1"/>
      <p:bldP spid="307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457200" y="1295401"/>
            <a:ext cx="8001000" cy="4322443"/>
          </a:xfrm>
          <a:prstGeom prst="rect">
            <a:avLst/>
          </a:prstGeom>
          <a:noFill/>
          <a:ln w="9525">
            <a:noFill/>
            <a:miter lim="800000"/>
            <a:headEnd/>
            <a:tailEnd/>
          </a:ln>
          <a:effectLst/>
        </p:spPr>
        <p:txBody>
          <a:bodyPr lIns="91422" tIns="45712" rIns="91422" bIns="45712">
            <a:spAutoFit/>
          </a:bodyPr>
          <a:lstStyle/>
          <a:p>
            <a:pPr>
              <a:spcBef>
                <a:spcPct val="50000"/>
              </a:spcBef>
            </a:pPr>
            <a:r>
              <a:rPr lang="en-US" u="sng">
                <a:solidFill>
                  <a:srgbClr val="FF0000"/>
                </a:solidFill>
              </a:rPr>
              <a:t>Ionosphere</a:t>
            </a:r>
            <a:r>
              <a:rPr lang="en-US">
                <a:solidFill>
                  <a:schemeClr val="accent2"/>
                </a:solidFill>
              </a:rPr>
              <a:t> is ionized by solar radiation (x-ray &amp; </a:t>
            </a:r>
            <a:r>
              <a:rPr lang="el-GR">
                <a:solidFill>
                  <a:schemeClr val="accent2"/>
                </a:solidFill>
                <a:latin typeface="Times New Roman" pitchFamily="18" charset="0"/>
                <a:cs typeface="Times New Roman" pitchFamily="18" charset="0"/>
              </a:rPr>
              <a:t>γ</a:t>
            </a:r>
            <a:r>
              <a:rPr lang="en-US">
                <a:solidFill>
                  <a:schemeClr val="accent2"/>
                </a:solidFill>
                <a:latin typeface="Times New Roman" pitchFamily="18" charset="0"/>
                <a:cs typeface="Times New Roman" pitchFamily="18" charset="0"/>
              </a:rPr>
              <a:t>-ray</a:t>
            </a:r>
            <a:r>
              <a:rPr lang="en-US">
                <a:solidFill>
                  <a:schemeClr val="accent2"/>
                </a:solidFill>
              </a:rPr>
              <a:t>, and is a good conductor; this is where the aurorae are occurring</a:t>
            </a:r>
          </a:p>
          <a:p>
            <a:pPr>
              <a:spcBef>
                <a:spcPct val="50000"/>
              </a:spcBef>
            </a:pPr>
            <a:r>
              <a:rPr lang="en-US">
                <a:solidFill>
                  <a:schemeClr val="accent2"/>
                </a:solidFill>
              </a:rPr>
              <a:t>Reflects </a:t>
            </a:r>
            <a:r>
              <a:rPr lang="en-US"/>
              <a:t>radio waves</a:t>
            </a:r>
            <a:r>
              <a:rPr lang="en-US">
                <a:solidFill>
                  <a:schemeClr val="accent2"/>
                </a:solidFill>
              </a:rPr>
              <a:t> in the AM range (short wave/ham radio), but transparent to FM and TV (satellite TV)</a:t>
            </a:r>
          </a:p>
          <a:p>
            <a:pPr>
              <a:spcBef>
                <a:spcPct val="50000"/>
              </a:spcBef>
            </a:pPr>
            <a:endParaRPr lang="en-US"/>
          </a:p>
          <a:p>
            <a:pPr>
              <a:spcBef>
                <a:spcPct val="50000"/>
              </a:spcBef>
            </a:pP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 Box 4"/>
          <p:cNvSpPr txBox="1">
            <a:spLocks noChangeArrowheads="1"/>
          </p:cNvSpPr>
          <p:nvPr/>
        </p:nvSpPr>
        <p:spPr bwMode="auto">
          <a:xfrm>
            <a:off x="381000" y="76201"/>
            <a:ext cx="8305800" cy="587905"/>
          </a:xfrm>
          <a:prstGeom prst="rect">
            <a:avLst/>
          </a:prstGeom>
          <a:noFill/>
          <a:ln w="9525">
            <a:noFill/>
            <a:miter lim="800000"/>
            <a:headEnd/>
            <a:tailEnd/>
          </a:ln>
          <a:effectLst/>
        </p:spPr>
        <p:txBody>
          <a:bodyPr lIns="91422" tIns="45712" rIns="91422" bIns="45712">
            <a:spAutoFit/>
          </a:bodyPr>
          <a:lstStyle/>
          <a:p>
            <a:pPr algn="ctr">
              <a:spcBef>
                <a:spcPct val="50000"/>
              </a:spcBef>
            </a:pPr>
            <a:r>
              <a:rPr lang="en-US" sz="3100">
                <a:solidFill>
                  <a:schemeClr val="accent2"/>
                </a:solidFill>
              </a:rPr>
              <a:t>7.2 </a:t>
            </a:r>
            <a:r>
              <a:rPr lang="en-US" sz="3100" u="sng">
                <a:solidFill>
                  <a:schemeClr val="accent2"/>
                </a:solidFill>
              </a:rPr>
              <a:t>Earth’s Atmosphere (more detailed)</a:t>
            </a:r>
          </a:p>
        </p:txBody>
      </p:sp>
      <p:pic>
        <p:nvPicPr>
          <p:cNvPr id="38917" name="Picture 5" descr="p71"/>
          <p:cNvPicPr>
            <a:picLocks noChangeAspect="1" noChangeArrowheads="1"/>
          </p:cNvPicPr>
          <p:nvPr/>
        </p:nvPicPr>
        <p:blipFill>
          <a:blip r:embed="rId3" cstate="print"/>
          <a:srcRect/>
          <a:stretch>
            <a:fillRect/>
          </a:stretch>
        </p:blipFill>
        <p:spPr bwMode="auto">
          <a:xfrm>
            <a:off x="0" y="844550"/>
            <a:ext cx="9144000" cy="5759449"/>
          </a:xfrm>
          <a:prstGeom prst="rect">
            <a:avLst/>
          </a:prstGeom>
          <a:noFill/>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additive="base">
                                        <p:cTn id="7"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dissolve">
                                      <p:cBhvr>
                                        <p:cTn id="13"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PRRESPONSE4" val="7"/>
  <p:tag name="PRRESPONSE8" val="3"/>
  <p:tag name="POWERPOINTVERSION" val="11.0"/>
  <p:tag name="ANSWERNOWSTYLE" val="-1"/>
  <p:tag name="COUNTDOWNSECONDS" val="10"/>
  <p:tag name="BACKUPMAINTENANCE" val="7"/>
  <p:tag name="AUTOUPDATEALIASES" val="True"/>
  <p:tag name="BUBBLESIZEVISIBLE" val="True"/>
  <p:tag name="CUSTOMCELLFORECOLOR" val="-16777216"/>
  <p:tag name="USESCHEMECOLORS" val="True"/>
  <p:tag name="AUTOSIZEGRID" val="True"/>
  <p:tag name="CHARTLABELS" val="0"/>
  <p:tag name="INCLUDEPPT" val="True"/>
  <p:tag name="ZEROBASED" val="False"/>
  <p:tag name="FIBNUMRESULTS" val="5"/>
  <p:tag name="PRRESPONSE3" val="8"/>
  <p:tag name="PRRESPONSE9" val="2"/>
  <p:tag name="USESECONDARYMONITOR" val="True"/>
  <p:tag name="RESPCOUNTERFORMAT" val="0"/>
  <p:tag name="CHARTVALUEFORMAT" val="0%"/>
  <p:tag name="TEAMSINLEADERBOARD" val="5"/>
  <p:tag name="CUSTOMGRIDBACKCOLOR" val="-2830136"/>
  <p:tag name="DISPLAYDEVICENUMBER" val="True"/>
  <p:tag name="GRIDPOSITION" val="1"/>
  <p:tag name="PARTLISTDEFAULT" val="0"/>
  <p:tag name="AUTOADJUSTPARTRANGE" val="True"/>
  <p:tag name="PRRESPONSE1" val="10"/>
  <p:tag name="PRRESPONSE7" val="4"/>
  <p:tag name="BULLETTYPE" val="3"/>
  <p:tag name="NUMRESPONSES" val="1"/>
  <p:tag name="PARTICIPANTSINLEADERBOARD" val="5"/>
  <p:tag name="CUSTOMCELLBACKCOLOR1" val="-657956"/>
  <p:tag name="GRIDOPACITY" val="90"/>
  <p:tag name="MULTIRESPDIVISOR" val="1"/>
  <p:tag name="CHARTSCALE" val="True"/>
  <p:tag name="PRRESPONSE5" val="6"/>
  <p:tag name="SHOWBARVISIBLE" val="True"/>
  <p:tag name="BACKUPSESSIONS" val="True"/>
  <p:tag name="BUBBLEVALUEFORMAT" val="0.0"/>
  <p:tag name="DISPLAYDEVICEID" val="True"/>
  <p:tag name="CORRECTPOINTVALUE" val="1"/>
  <p:tag name="FIBINCLUDEOTHER" val="True"/>
  <p:tag name="TPVERSION" val="2008"/>
  <p:tag name="REVIEWONLY" val="False"/>
  <p:tag name="CUSTOMCELLBACKCOLOR3" val="-268652"/>
  <p:tag name="RESETCHARTS" val="True"/>
  <p:tag name="PRRESPONSE2" val="9"/>
  <p:tag name="RESPCOUNTERSTYLE" val="-1"/>
  <p:tag name="BUBBLEGROUPING" val="3"/>
  <p:tag name="INCORRECTPOINTVALUE" val="0"/>
  <p:tag name="PRRESPONSE10" val="1"/>
  <p:tag name="MAXRESPONDERS" val="5"/>
  <p:tag name="REALTIMEBACKUP" val="False"/>
  <p:tag name="INPUTSOURCE" val="1"/>
  <p:tag name="CHARTCOLORS" val="0"/>
  <p:tag name="ROTATIONINTERVAL" val="2"/>
  <p:tag name="PRRESPONSE6" val="5"/>
  <p:tag name="FIBDISPLAYRESULTS" val="True"/>
  <p:tag name="COUNTDOWNSTYLE" val="-1"/>
  <p:tag name="GRIDSIZE" val="{Width=800, Height=600}"/>
  <p:tag name="CUSTOMCELLBACKCOLOR4" val="-8355712"/>
  <p:tag name="DELIMITERS" val="3.1"/>
  <p:tag name="LUIDIAENABL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6802</TotalTime>
  <Words>1437</Words>
  <Application>Microsoft Office PowerPoint</Application>
  <PresentationFormat>Letter Paper (8.5x11 in)</PresentationFormat>
  <Paragraphs>212</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Greenhouse Gases</vt:lpstr>
      <vt:lpstr>PowerPoint Presentation</vt:lpstr>
      <vt:lpstr>PowerPoint Presentation</vt:lpstr>
      <vt:lpstr>PowerPoint Presentation</vt:lpstr>
      <vt:lpstr>Seismology the Study of earthquakes and the waves that they  produce in the earths interior</vt:lpstr>
      <vt:lpstr>PowerPoint Presentation</vt:lpstr>
      <vt:lpstr>PowerPoint Presentation</vt:lpstr>
      <vt:lpstr>Plate Tectonics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Willis</dc:creator>
  <cp:lastModifiedBy>Windows User</cp:lastModifiedBy>
  <cp:revision>128</cp:revision>
  <cp:lastPrinted>2014-01-10T15:42:35Z</cp:lastPrinted>
  <dcterms:created xsi:type="dcterms:W3CDTF">2004-06-28T01:58:47Z</dcterms:created>
  <dcterms:modified xsi:type="dcterms:W3CDTF">2014-12-10T20:45:37Z</dcterms:modified>
</cp:coreProperties>
</file>